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60"/>
  </p:notesMasterIdLst>
  <p:sldIdLst>
    <p:sldId id="286" r:id="rId2"/>
    <p:sldId id="295" r:id="rId3"/>
    <p:sldId id="299" r:id="rId4"/>
    <p:sldId id="357" r:id="rId5"/>
    <p:sldId id="303" r:id="rId6"/>
    <p:sldId id="363" r:id="rId7"/>
    <p:sldId id="302" r:id="rId8"/>
    <p:sldId id="301" r:id="rId9"/>
    <p:sldId id="300" r:id="rId10"/>
    <p:sldId id="305" r:id="rId11"/>
    <p:sldId id="306" r:id="rId12"/>
    <p:sldId id="315" r:id="rId13"/>
    <p:sldId id="309" r:id="rId14"/>
    <p:sldId id="296" r:id="rId15"/>
    <p:sldId id="310" r:id="rId16"/>
    <p:sldId id="311" r:id="rId17"/>
    <p:sldId id="316" r:id="rId18"/>
    <p:sldId id="312" r:id="rId19"/>
    <p:sldId id="313" r:id="rId20"/>
    <p:sldId id="317" r:id="rId21"/>
    <p:sldId id="314" r:id="rId22"/>
    <p:sldId id="318" r:id="rId23"/>
    <p:sldId id="319" r:id="rId24"/>
    <p:sldId id="320" r:id="rId25"/>
    <p:sldId id="321" r:id="rId26"/>
    <p:sldId id="322" r:id="rId27"/>
    <p:sldId id="326" r:id="rId28"/>
    <p:sldId id="327" r:id="rId29"/>
    <p:sldId id="323" r:id="rId30"/>
    <p:sldId id="324" r:id="rId31"/>
    <p:sldId id="333" r:id="rId32"/>
    <p:sldId id="325" r:id="rId33"/>
    <p:sldId id="328" r:id="rId34"/>
    <p:sldId id="329" r:id="rId35"/>
    <p:sldId id="330" r:id="rId36"/>
    <p:sldId id="331" r:id="rId37"/>
    <p:sldId id="332" r:id="rId38"/>
    <p:sldId id="334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52" r:id="rId52"/>
    <p:sldId id="348" r:id="rId53"/>
    <p:sldId id="360" r:id="rId54"/>
    <p:sldId id="361" r:id="rId55"/>
    <p:sldId id="362" r:id="rId56"/>
    <p:sldId id="358" r:id="rId57"/>
    <p:sldId id="359" r:id="rId58"/>
    <p:sldId id="298" r:id="rId59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C1C1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0" autoAdjust="0"/>
    <p:restoredTop sz="94638" autoAdjust="0"/>
  </p:normalViewPr>
  <p:slideViewPr>
    <p:cSldViewPr snapToGrid="0">
      <p:cViewPr varScale="1">
        <p:scale>
          <a:sx n="110" d="100"/>
          <a:sy n="110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ECD429-1B2C-4AEE-9C2C-C2EC3D0F73F5}" type="datetimeFigureOut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BB4A52-1EC9-416A-9B42-1733232C5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730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813F-07A5-4EB4-80DC-48D5AB09EB34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4061-832C-4ECF-858F-E997C339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9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95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3B6F-3AED-4C01-B97A-9227682E9C2B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BEE8-12F0-4EA9-A388-1FBD9842C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3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123D-D115-45AE-AC6D-93BE803D7E29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24F5-B801-462A-AC0F-B3CC07750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8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3E46-183B-48E1-B069-ED967F634C20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B64A-8F88-4530-A8E3-6C9CA424B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10C7-4F0D-4C0A-9A04-934449CB95E2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17E0-350F-47AE-AD5D-F451473D4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8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06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D424-B53C-4145-9D22-1D646DAD5C4B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D7D6-CF12-457C-96DB-499ECB7BE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3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ED29-15A2-4CBC-A870-FD21C99A166D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1B36-FA96-46C9-A0AA-1641182A9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1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7619-E473-4724-B497-AC6516FB0F9D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9AE4-62A5-4F97-9C37-78156E74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8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19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272E-9BE9-4A46-9642-C8636C3639A9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F9E1-ED66-4324-9538-4767FD169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2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B435-FB3F-4827-924F-F93B847596B5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9365-8A8B-4D1F-8DC0-1DB19DF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E0ED-1790-4257-8B20-7429D1F06616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84CC-216F-4D86-BF3A-A989A54BA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9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E96364-1D09-4E22-9B75-71084EC5D7F4}" type="datetime1">
              <a:rPr lang="ru-RU"/>
              <a:pPr>
                <a:defRPr/>
              </a:pPr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7D4348-44D6-49E4-8738-3DE346BA7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action-obrazovani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9750" y="3644900"/>
            <a:ext cx="75199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539750" y="3789363"/>
            <a:ext cx="8074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00"/>
                </a:solidFill>
              </a:rPr>
              <a:t>Лебедев Александр Юрьевич,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ФГВОУ ВО «Академия гражданской защиты МЧС России»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полковник, </a:t>
            </a:r>
            <a:r>
              <a:rPr lang="ru-RU" sz="2000"/>
              <a:t>профессор кафедры устойчивости экономики и систем жизнеобеспечения, </a:t>
            </a:r>
            <a:r>
              <a:rPr lang="ru-RU" altLang="ru-RU" sz="2000">
                <a:solidFill>
                  <a:srgbClr val="000000"/>
                </a:solidFill>
              </a:rPr>
              <a:t>кандидат технических наук</a:t>
            </a:r>
          </a:p>
        </p:txBody>
      </p:sp>
      <p:pic>
        <p:nvPicPr>
          <p:cNvPr id="13316" name="Рисунок 6" descr="action-obrazovan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51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528638" y="901700"/>
            <a:ext cx="808513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en-US" altLang="ru-RU" sz="4000" b="1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ru-RU" sz="4000" b="1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Всероссийская онлайн-сессия </a:t>
            </a:r>
          </a:p>
          <a:p>
            <a:pPr eaLnBrk="1" hangingPunct="1">
              <a:lnSpc>
                <a:spcPct val="115000"/>
              </a:lnSpc>
            </a:pPr>
            <a:endParaRPr lang="ru-RU" altLang="ru-RU" sz="2800" b="1"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3600" b="1">
                <a:ea typeface="Calibri" pitchFamily="34" charset="0"/>
                <a:cs typeface="Times New Roman" pitchFamily="18" charset="0"/>
              </a:rPr>
              <a:t>Антитеррористическая защищенность образовательных организаций</a:t>
            </a:r>
            <a:endParaRPr lang="ru-RU" alt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endParaRPr lang="ru-RU" altLang="ru-RU" sz="28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Сроки категорирования </a:t>
            </a:r>
            <a:endParaRPr lang="ru-RU" altLang="ru-RU" sz="1200" b="1"/>
          </a:p>
        </p:txBody>
      </p:sp>
      <p:sp>
        <p:nvSpPr>
          <p:cNvPr id="22532" name="Місце для вмісту 2"/>
          <p:cNvSpPr txBox="1">
            <a:spLocks/>
          </p:cNvSpPr>
          <p:nvPr/>
        </p:nvSpPr>
        <p:spPr bwMode="auto">
          <a:xfrm>
            <a:off x="457200" y="1881188"/>
            <a:ext cx="77247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а) в отношении функционирующего (эксплуатируемого) объекта (территории) - в течение </a:t>
            </a:r>
            <a:r>
              <a:rPr lang="ru-RU" altLang="ru-RU" sz="2000" b="1">
                <a:solidFill>
                  <a:srgbClr val="FF0000"/>
                </a:solidFill>
              </a:rPr>
              <a:t>2 месяцев </a:t>
            </a:r>
            <a:r>
              <a:rPr lang="ru-RU" altLang="ru-RU" sz="2000">
                <a:solidFill>
                  <a:srgbClr val="1C1C1C"/>
                </a:solidFill>
              </a:rPr>
              <a:t>со дня утверждения требований;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б) при вводе в эксплуатацию нового объекта (территории) - в течение </a:t>
            </a:r>
            <a:r>
              <a:rPr lang="ru-RU" altLang="ru-RU" sz="2000" b="1">
                <a:solidFill>
                  <a:srgbClr val="FF0000"/>
                </a:solidFill>
              </a:rPr>
              <a:t>3 месяцев </a:t>
            </a:r>
            <a:r>
              <a:rPr lang="ru-RU" altLang="ru-RU" sz="2000">
                <a:solidFill>
                  <a:srgbClr val="1C1C1C"/>
                </a:solidFill>
              </a:rPr>
              <a:t>со дня окончания мероприятий по его вводу в эксплуатацию.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Работа комиссии осуществляется в срок, не превышающий </a:t>
            </a:r>
            <a:r>
              <a:rPr lang="ru-RU" altLang="ru-RU" sz="2400" b="1">
                <a:solidFill>
                  <a:srgbClr val="FF0000"/>
                </a:solidFill>
              </a:rPr>
              <a:t>30</a:t>
            </a:r>
            <a:r>
              <a:rPr lang="ru-RU" altLang="ru-RU" sz="2000" b="1">
                <a:solidFill>
                  <a:srgbClr val="FF0000"/>
                </a:solidFill>
              </a:rPr>
              <a:t> </a:t>
            </a:r>
            <a:r>
              <a:rPr lang="ru-RU" altLang="ru-RU" sz="2000">
                <a:solidFill>
                  <a:srgbClr val="1C1C1C"/>
                </a:solidFill>
              </a:rPr>
              <a:t>рабочих дней со дня создания комиссии.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3"/>
          <p:cNvSpPr txBox="1">
            <a:spLocks/>
          </p:cNvSpPr>
          <p:nvPr/>
        </p:nvSpPr>
        <p:spPr bwMode="auto">
          <a:xfrm>
            <a:off x="457200" y="77152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Порядок работы комиссии </a:t>
            </a:r>
            <a:endParaRPr lang="ru-RU" altLang="ru-RU" sz="1100" b="1"/>
          </a:p>
        </p:txBody>
      </p:sp>
      <p:sp>
        <p:nvSpPr>
          <p:cNvPr id="23556" name="Місце для вмісту 2"/>
          <p:cNvSpPr txBox="1">
            <a:spLocks/>
          </p:cNvSpPr>
          <p:nvPr/>
        </p:nvSpPr>
        <p:spPr bwMode="auto">
          <a:xfrm>
            <a:off x="339725" y="1438275"/>
            <a:ext cx="78581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а) проводит обследование объекта (территории) на предмет состояния его антитеррористической защищенности;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б) изучает конструктивные и технические характеристики объекта (территории), организацию его функционирования, действующие меры по обеспечению безопасного функционирования объекта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в) определяет степень угрозы совершения террористического акта на объекте (территории) и возможные последствия его совершения;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г) выявляет потенциально опасные участки объекта (территории), совершение террористического акта на которых может привести к возникновению чрезвычайной ситуации с опасными социально-экономическими последствиями, и (или) уязвимые места и критические элементы объекта (территории), совершение террористического акта на которых может привести к прекращению функционирования объекта (территории) в целом, его повреждению или аварии на нем;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д) определяет категорию объекта (территории) или подтверждает (изменяет) ранее присвоенную категорию;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е) определяет перечень необходимых мероприятий по обеспечению антитеррористической защищенности объекта (территории) с учетом категории объекта (территории), а также сроки осуществления указанных мероприятий с учетом объема планируемых работ и планирования финансирования мероприятий на 2 финансовых года, следующих за текущим финансовым годом.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3"/>
          <p:cNvSpPr txBox="1">
            <a:spLocks/>
          </p:cNvSpPr>
          <p:nvPr/>
        </p:nvSpPr>
        <p:spPr bwMode="auto">
          <a:xfrm>
            <a:off x="169863" y="7254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Оценка прогнозных показателей</a:t>
            </a:r>
            <a:endParaRPr lang="ru-RU" altLang="ru-RU" sz="1100" b="1"/>
          </a:p>
        </p:txBody>
      </p:sp>
      <p:sp>
        <p:nvSpPr>
          <p:cNvPr id="24580" name="Місце для вмісту 2"/>
          <p:cNvSpPr txBox="1">
            <a:spLocks/>
          </p:cNvSpPr>
          <p:nvPr/>
        </p:nvSpPr>
        <p:spPr bwMode="auto">
          <a:xfrm>
            <a:off x="339725" y="1471613"/>
            <a:ext cx="78898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Возможные последствия совершения террористического акта на объекте (территории) определяются на основании прогнозных показателей о количестве людей, которые могут погибнуть или получить вред здоровью (далее - пострадавшие), о возможном материальном ущербе и ущербе окружающей природной среде.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Прогнозный показатель количества пострадавших в результате возможных последствий совершения террористического акта на объекте (территории) принимается равным максимальному количеству единовременно пребывающих людей на объекте (территории) в рабочие дни.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Прогнозный показатель возможного материального ущерба в результате возможных последствий совершения террористического акта на объекте (территории) принимается равным балансовой стоимости объекта (территории).</a:t>
            </a:r>
          </a:p>
        </p:txBody>
      </p:sp>
      <p:pic>
        <p:nvPicPr>
          <p:cNvPr id="5" name="Picture 2" descr="https://kherson.life/wp-content/uploads/2019/06/prem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27" y="4996574"/>
            <a:ext cx="2941761" cy="1654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2" name="Picture 4" descr="http://www.minzdravrb.ru/images/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259388"/>
            <a:ext cx="359251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3"/>
          <p:cNvSpPr txBox="1">
            <a:spLocks/>
          </p:cNvSpPr>
          <p:nvPr/>
        </p:nvSpPr>
        <p:spPr bwMode="auto">
          <a:xfrm>
            <a:off x="457200" y="9001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Критические элементы </a:t>
            </a:r>
            <a:endParaRPr lang="ru-RU" altLang="ru-RU" sz="1100" b="1"/>
          </a:p>
        </p:txBody>
      </p:sp>
      <p:sp>
        <p:nvSpPr>
          <p:cNvPr id="25604" name="Місце для вмісту 2"/>
          <p:cNvSpPr txBox="1">
            <a:spLocks/>
          </p:cNvSpPr>
          <p:nvPr/>
        </p:nvSpPr>
        <p:spPr bwMode="auto">
          <a:xfrm>
            <a:off x="457200" y="1706563"/>
            <a:ext cx="77724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а) зоны, конструктивные и технологические элементы объекта (территории), в том числе зданий, инженерных сооружений и коммуникаций;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б) элементы систем, узлы оборудования или устройств потенциально опасных установок на объекте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в) места использования или хранения опасных веществ и материалов на объекте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г) другие системы, элементы и коммуникации объекта (территории), необходимость защиты которых выявлена в процессе анализа их уязвимости.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67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3"/>
          <p:cNvSpPr txBox="1">
            <a:spLocks/>
          </p:cNvSpPr>
          <p:nvPr/>
        </p:nvSpPr>
        <p:spPr bwMode="auto">
          <a:xfrm>
            <a:off x="457200" y="868363"/>
            <a:ext cx="82296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Категории опасности объектов (территорий)</a:t>
            </a:r>
            <a:endParaRPr lang="ru-RU" altLang="ru-RU" sz="1050" b="1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7975" y="1670050"/>
          <a:ext cx="7923214" cy="4953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84627"/>
                <a:gridCol w="1292772"/>
                <a:gridCol w="1277007"/>
                <a:gridCol w="1355835"/>
                <a:gridCol w="1312973"/>
              </a:tblGrid>
              <a:tr h="3672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Критерии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Категория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25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Первая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Вторая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Третья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Четвертая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терактов и попыток к их совершению в течение последних 12 месяцев в субъекте, на территории которого </a:t>
                      </a:r>
                      <a:r>
                        <a:rPr lang="ru-RU" sz="1600" dirty="0" smtClean="0">
                          <a:effectLst/>
                        </a:rPr>
                        <a:t>расположена </a:t>
                      </a:r>
                      <a:r>
                        <a:rPr lang="ru-RU" sz="1600" dirty="0">
                          <a:effectLst/>
                        </a:rPr>
                        <a:t>школа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пять и более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3 до 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1 до 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было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человек, которые могут пострадать в результате теракта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больше 1100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 801 до 1100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100 до 800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меньше 100 человек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 обследования и категорирования</a:t>
            </a:r>
            <a:endParaRPr lang="ru-RU" altLang="ru-RU" sz="1200" b="1"/>
          </a:p>
        </p:txBody>
      </p:sp>
      <p:sp>
        <p:nvSpPr>
          <p:cNvPr id="27652" name="Місце для вмісту 2"/>
          <p:cNvSpPr txBox="1">
            <a:spLocks/>
          </p:cNvSpPr>
          <p:nvPr/>
        </p:nvSpPr>
        <p:spPr bwMode="auto">
          <a:xfrm>
            <a:off x="1181100" y="2149475"/>
            <a:ext cx="65754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944688"/>
            <a:ext cx="5391150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3"/>
          <p:cNvSpPr txBox="1">
            <a:spLocks/>
          </p:cNvSpPr>
          <p:nvPr/>
        </p:nvSpPr>
        <p:spPr bwMode="auto">
          <a:xfrm>
            <a:off x="457200" y="10826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по обеспечению антитеррористической защищенности объектов (территорий)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457200" y="1976438"/>
            <a:ext cx="7897813" cy="43259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550" dirty="0" smtClean="0"/>
              <a:t>а) на воспрепятствование неправомерному проникновению на объекты (территории);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б) на выявление нарушителей установленных на объектах (территориях) пропускного и </a:t>
            </a:r>
            <a:r>
              <a:rPr lang="ru-RU" altLang="ru-RU" sz="1550" dirty="0" err="1" smtClean="0"/>
              <a:t>внутриобъектового</a:t>
            </a:r>
            <a:r>
              <a:rPr lang="ru-RU" altLang="ru-RU" sz="1550" dirty="0" smtClean="0"/>
              <a:t> режимов и (или) признаков подготовки или совершения террористического акта;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в) на пресечение попыток совершения террористических актов на объектах (территориях);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г) на минимизацию возможных последствий совершения террористических актов на объектах (территориях) и ликвидацию угрозы их совершения;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д) на обеспечение защиты служебной информации ограниченного распространения, содержащейся в паспорте безопасности и иных документах объектов (территорий), в том числе служебной информации ограниченного распространения о принимаемых мерах по антитеррористической защищенности объектов (территорий);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е) на выявление и предотвращение несанкционированного проноса (провоза) и применения на объекте (территории) токсичных химикатов, отравляющих веществ и патогенных биологических агентов, в том числе при их получении посредством почтовых отправлений.</a:t>
            </a:r>
            <a:endParaRPr lang="ru-RU" altLang="ru-RU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3"/>
          <p:cNvSpPr txBox="1">
            <a:spLocks/>
          </p:cNvSpPr>
          <p:nvPr/>
        </p:nvSpPr>
        <p:spPr bwMode="auto">
          <a:xfrm>
            <a:off x="339725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Воспрепятствование неправомерному проникновению на объекты (территории)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1841500"/>
            <a:ext cx="7953375" cy="43259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 разработки и реализации комплекса мер по предупреждению, выявлению и устранению причин неправомерного проникновения на объекты (территории), локализации и нейтрализации последствий их проявления;</a:t>
            </a:r>
          </a:p>
          <a:p>
            <a:pPr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организации и обеспечения пропускного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внутриобъектового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режимов, контроля их функционирования;</a:t>
            </a:r>
          </a:p>
          <a:p>
            <a:pPr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своевременного предупреждения, выявления и пресечения действий лиц, направленных на совершение террористического акта;</a:t>
            </a: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 обеспечения охраны объектов (территорий) и оснащения объектов (территорий) инженерно-техническими средствами и системами охраны;</a:t>
            </a:r>
          </a:p>
          <a:p>
            <a:pPr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3"/>
          <p:cNvSpPr txBox="1">
            <a:spLocks/>
          </p:cNvSpPr>
          <p:nvPr/>
        </p:nvSpPr>
        <p:spPr bwMode="auto">
          <a:xfrm>
            <a:off x="457200" y="86836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Воспрепятствование неправомерному проникновению на объекты (территории)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6550" y="1831975"/>
            <a:ext cx="8013700" cy="4203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заключения договоров аренды, безвозмездного пользования и иных договоров пользования имуществом с обязательным включением пунктов, дающих право должностным лицам, осуществляющим руководство деятельностью работников объектов (территорий), контролировать целевое использование арендуемых (используемых) площадей с возможностью расторжения указанных договоров при нецелевом использовании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е) организации обеспечения информационной безопасности, разработки и реализации мер, исключающих несанкционированный доступ к информационным ресурсам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ж) осуществления контроля за выполнением мероприятий по обеспечению антитеррористической защищенности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з) организации индивидуальной работы с работниками объектов (территорий) по вопросам противодействия идеологии терроризма и экстремизма в образовательной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12738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3"/>
          <p:cNvSpPr txBox="1">
            <a:spLocks/>
          </p:cNvSpPr>
          <p:nvPr/>
        </p:nvSpPr>
        <p:spPr bwMode="auto">
          <a:xfrm>
            <a:off x="457200" y="1135063"/>
            <a:ext cx="7835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Пресечение попыток совершения террористических актов на объектах (территориях)</a:t>
            </a:r>
          </a:p>
        </p:txBody>
      </p:sp>
      <p:sp>
        <p:nvSpPr>
          <p:cNvPr id="31748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533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а) организации и обеспечения пропускного и внутриобъектового режимов на объектах (территориях);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б) своевременного выявления фактов нарушения пропускного режима, попыток вноса (ввоза) и проноса (провоза) запрещенных предметов (взрывчатых веществ, оружия, боеприпасов, наркотических и других опасных предметов и веществ) на объекты (территории);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в) организации санкционированного допуска на объекты (территории) посетителей и автотранспортных средств;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г) поддержания в исправном состоянии инженерно-технических средств и систем охраны, обеспечения бесперебойной и устойчивой связи на объектах (территориях);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3"/>
          <p:cNvSpPr txBox="1">
            <a:spLocks/>
          </p:cNvSpPr>
          <p:nvPr/>
        </p:nvSpPr>
        <p:spPr bwMode="auto">
          <a:xfrm>
            <a:off x="457200" y="914400"/>
            <a:ext cx="8229600" cy="5349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Основные вопросы, которые будут рассмотрены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в ходе </a:t>
            </a:r>
            <a:r>
              <a:rPr lang="ru-RU" altLang="ru-RU" sz="2400" b="1" dirty="0" err="1" smtClean="0"/>
              <a:t>вебинара</a:t>
            </a:r>
            <a:r>
              <a:rPr lang="ru-RU" altLang="ru-RU" sz="2400" b="1" dirty="0" smtClean="0"/>
              <a:t>: </a:t>
            </a:r>
            <a:endParaRPr lang="ru-RU" altLang="ru-RU" sz="1050" b="1" dirty="0" smtClean="0"/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457200" y="2232025"/>
            <a:ext cx="76295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Антитеррористическая защищенность образовательных организаций. </a:t>
            </a:r>
          </a:p>
          <a:p>
            <a:endParaRPr lang="ru-RU" sz="2000" b="1"/>
          </a:p>
          <a:p>
            <a:r>
              <a:rPr lang="ru-RU" sz="2000" b="1"/>
              <a:t>Требования и порядок их реализации. Паспорт безопасности. </a:t>
            </a:r>
          </a:p>
          <a:p>
            <a:endParaRPr lang="ru-RU" sz="2000" b="1"/>
          </a:p>
          <a:p>
            <a:r>
              <a:rPr lang="ru-RU" sz="2000" b="1"/>
              <a:t>Порядок действий в чрезвычайных ситуациях. </a:t>
            </a:r>
          </a:p>
          <a:p>
            <a:endParaRPr lang="ru-RU" sz="2000" b="1"/>
          </a:p>
          <a:p>
            <a:r>
              <a:rPr lang="ru-RU" sz="2000" b="1"/>
              <a:t>Порядок разработки и применения Плана действий по предупреждению и ликвидации ЧС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3"/>
          <p:cNvSpPr txBox="1">
            <a:spLocks/>
          </p:cNvSpPr>
          <p:nvPr/>
        </p:nvSpPr>
        <p:spPr bwMode="auto">
          <a:xfrm>
            <a:off x="457200" y="914400"/>
            <a:ext cx="7724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Пресечение попыток совершения террористических актов на объектах (территориях)</a:t>
            </a:r>
          </a:p>
        </p:txBody>
      </p:sp>
      <p:sp>
        <p:nvSpPr>
          <p:cNvPr id="32772" name="Місце для вмісту 2"/>
          <p:cNvSpPr txBox="1">
            <a:spLocks/>
          </p:cNvSpPr>
          <p:nvPr/>
        </p:nvSpPr>
        <p:spPr bwMode="auto">
          <a:xfrm>
            <a:off x="339725" y="1739900"/>
            <a:ext cx="7975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д) исключения фактов бесконтрольного пребывания на объектах (территориях) посторонних лиц и нахождения транспортных средств на объектах (территориях) или в непосредственной близости от них;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е) организации круглосуточных охранных мероприятий, обеспечения ежедневного обхода и осмотра уязвимых мест и участков объектов (территорий), а также периодической проверки (обхода и осмотра) зданий (строений, сооружений) и территории со складскими и подсобными помещениями;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ж) осуществления контроля за состоянием помещений, используемых для проведения мероприятий с массовым пребыванием людей;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з) 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 по вопросам противодействия терроризму и экстремизму.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3"/>
          <p:cNvSpPr txBox="1">
            <a:spLocks/>
          </p:cNvSpPr>
          <p:nvPr/>
        </p:nvSpPr>
        <p:spPr bwMode="auto">
          <a:xfrm>
            <a:off x="457200" y="1135063"/>
            <a:ext cx="78295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Минимизация возможных последствий и ликвидация угрозы террористических актов на объектах (территориях)</a:t>
            </a:r>
          </a:p>
        </p:txBody>
      </p:sp>
      <p:sp>
        <p:nvSpPr>
          <p:cNvPr id="33796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8015288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а) своевременного выявления и незамедлительного доведения информации об угрозе совершения или о совершении террористического акта до территориального органа безопасности, территориального органа Министерства внутренних дел Российской Федерации и территориального органа Федеральной службы войск национальной гвардии Российской Федерации (подразделения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300"/>
              <a:t>б) разработки порядка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</a:p>
          <a:p>
            <a:endParaRPr lang="ru-RU" altLang="ru-RU" sz="800"/>
          </a:p>
          <a:p>
            <a:r>
              <a:rPr lang="ru-RU" altLang="ru-RU" sz="1300"/>
              <a:t>в) обучения работников объекта (территории) действиям в условиях угрозы совершения или при совершении террористического акта;</a:t>
            </a:r>
          </a:p>
          <a:p>
            <a:endParaRPr lang="ru-RU" altLang="ru-RU" sz="800"/>
          </a:p>
          <a:p>
            <a:r>
              <a:rPr lang="ru-RU" altLang="ru-RU" sz="1300"/>
              <a:t>г) проведения учений, тренировок по безопасной и своевременной эвакуации работников, обучающихся и иных лиц, находящихся на объекте (территории), при получении информации об угрозе совершения террористического акта либо о его совершении;</a:t>
            </a:r>
          </a:p>
          <a:p>
            <a:endParaRPr lang="ru-RU" altLang="ru-RU" sz="800"/>
          </a:p>
          <a:p>
            <a:r>
              <a:rPr lang="ru-RU" altLang="ru-RU" sz="1300"/>
              <a:t>д) обеспечения технических возможностей эвакуации, а также своевременного оповещения работников, обучающихся и иных лиц, находящихся на объекте (территории), о порядке беспрепятственной и безопасной эвакуации из зданий (сооружений);</a:t>
            </a:r>
          </a:p>
          <a:p>
            <a:endParaRPr lang="ru-RU" altLang="ru-RU" sz="800"/>
          </a:p>
          <a:p>
            <a:r>
              <a:rPr lang="ru-RU" altLang="ru-RU" sz="1300"/>
              <a:t>е) проведения занятий с работниками объектов (территорий) по минимизации морально-психологических последствий совершения террористического акта.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Обеспечение защиты служебной информации ограниченного распространения</a:t>
            </a:r>
          </a:p>
        </p:txBody>
      </p:sp>
      <p:sp>
        <p:nvSpPr>
          <p:cNvPr id="34820" name="Місце для вмісту 2"/>
          <p:cNvSpPr txBox="1">
            <a:spLocks/>
          </p:cNvSpPr>
          <p:nvPr/>
        </p:nvSpPr>
        <p:spPr bwMode="auto">
          <a:xfrm>
            <a:off x="339725" y="1928813"/>
            <a:ext cx="80010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а) определения должностных лиц, ответственных за хранение паспорта безопасности объекта (территории) и иных документов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б) определения должностных лиц, имеющих право доступа к служебной информации ограниченного распространения, содержащейся в паспорте безопасности объекта (территории) и иных документах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в) осуществления мер по выявлению и предупреждению возможных каналов утечки служебной информации ограниченного распространения, содержащейся в паспорте безопасности объекта (территории) и иных документах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г) подготовки и переподготовки должностных лиц по вопросам работы со служебной информацией ограниченного распространения, содержащейся в паспорте безопасности объекта (территории), и служебной информацией ограниченного распространения об антитеррористической защищенности объекта (территории).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Заголовок 3"/>
          <p:cNvSpPr txBox="1">
            <a:spLocks/>
          </p:cNvSpPr>
          <p:nvPr/>
        </p:nvSpPr>
        <p:spPr bwMode="auto">
          <a:xfrm>
            <a:off x="339725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4 категории опасности</a:t>
            </a:r>
          </a:p>
        </p:txBody>
      </p:sp>
      <p:sp>
        <p:nvSpPr>
          <p:cNvPr id="35844" name="Місце для вмісту 2"/>
          <p:cNvSpPr txBox="1">
            <a:spLocks/>
          </p:cNvSpPr>
          <p:nvPr/>
        </p:nvSpPr>
        <p:spPr bwMode="auto">
          <a:xfrm>
            <a:off x="339725" y="1676400"/>
            <a:ext cx="79851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а) назначение должностных лиц, ответственных за проведение мероприятий по обеспечению антитеррористической защищенности объектов (территорий) и 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Федерации);</a:t>
            </a:r>
          </a:p>
          <a:p>
            <a:endParaRPr lang="ru-RU" altLang="ru-RU" sz="1300"/>
          </a:p>
          <a:p>
            <a:r>
              <a:rPr lang="ru-RU" altLang="ru-RU" sz="1300"/>
              <a:t>б) разработка планов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</a:p>
          <a:p>
            <a:endParaRPr lang="ru-RU" altLang="ru-RU" sz="1300"/>
          </a:p>
          <a:p>
            <a:r>
              <a:rPr lang="ru-RU" altLang="ru-RU" sz="1300"/>
              <a:t>в) обеспечение пропускного и внутриобъектового режимов и осуществление контроля за их функционированием;</a:t>
            </a:r>
          </a:p>
          <a:p>
            <a:r>
              <a:rPr lang="ru-RU" altLang="ru-RU" sz="1300"/>
              <a:t>г) оснащение объектов (территорий) системами передачи тревожных сообщений в подразделения войск национальной гвардии Российской Федерации или в систему обеспечения вызова экстренных оперативных служб по единому номеру "112" и поддержание их в исправном состоянии;</a:t>
            </a:r>
          </a:p>
          <a:p>
            <a:endParaRPr lang="ru-RU" altLang="ru-RU" sz="1300"/>
          </a:p>
          <a:p>
            <a:r>
              <a:rPr lang="ru-RU" altLang="ru-RU" sz="1300"/>
              <a:t>д) оборудование объектов (территорий) системами оповещения и управления эвакуацией либо автономными системами (средствами) экстренного оповещения работников, обучающихся и иных лиц, находящихся на объекте (территории), о потенциальной угрозе возникновения или о возникновении чрезвычайной ситуации;</a:t>
            </a:r>
          </a:p>
          <a:p>
            <a:endParaRPr lang="ru-RU" altLang="ru-RU" sz="1300"/>
          </a:p>
          <a:p>
            <a:r>
              <a:rPr lang="ru-RU" altLang="ru-RU" sz="1300"/>
              <a:t>е) проведение с работниками объектов (территорий) практических занятий и инструктажа о порядке действий при обнаружении на объектах (территориях) посторонних лиц и подозрительных предметов, а также при угрозе совершения террористического акта;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3"/>
          <p:cNvSpPr txBox="1">
            <a:spLocks/>
          </p:cNvSpPr>
          <p:nvPr/>
        </p:nvSpPr>
        <p:spPr bwMode="auto">
          <a:xfrm>
            <a:off x="339725" y="992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4 категории опасности</a:t>
            </a:r>
          </a:p>
        </p:txBody>
      </p:sp>
      <p:sp>
        <p:nvSpPr>
          <p:cNvPr id="36868" name="Місце для вмісту 2"/>
          <p:cNvSpPr txBox="1">
            <a:spLocks/>
          </p:cNvSpPr>
          <p:nvPr/>
        </p:nvSpPr>
        <p:spPr bwMode="auto">
          <a:xfrm>
            <a:off x="339725" y="1687513"/>
            <a:ext cx="79216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ж) периодический обход и осмотр объектов (территорий), их помещений, систем подземных коммуникаций, стоянок транспорта, а также периодическая проверка складских помещений;</a:t>
            </a:r>
          </a:p>
          <a:p>
            <a:endParaRPr lang="ru-RU" altLang="ru-RU" sz="800"/>
          </a:p>
          <a:p>
            <a:r>
              <a:rPr lang="ru-RU" altLang="ru-RU" sz="1300"/>
              <a:t>з) проведение учений и тренировок по реализации планов обеспечения антитеррористической защищенности объектов (территорий);</a:t>
            </a:r>
          </a:p>
          <a:p>
            <a:endParaRPr lang="ru-RU" altLang="ru-RU" sz="800"/>
          </a:p>
          <a:p>
            <a:r>
              <a:rPr lang="ru-RU" altLang="ru-RU" sz="1300"/>
              <a:t>и) исключение бесконтрольного пребывания на объекте (территории) посторонних лиц и нахождения транспортных средств, в том числе в непосредственной близости от объекта (территории);</a:t>
            </a:r>
          </a:p>
          <a:p>
            <a:endParaRPr lang="ru-RU" altLang="ru-RU" sz="800"/>
          </a:p>
          <a:p>
            <a:r>
              <a:rPr lang="ru-RU" altLang="ru-RU" sz="1300"/>
              <a:t>к) осуществление мероприятий по информационной безопасности, обеспечивающих защиту от несанкционированного доступа к информационным ресурсам объектов (территорий);</a:t>
            </a:r>
          </a:p>
          <a:p>
            <a:endParaRPr lang="ru-RU" altLang="ru-RU" sz="800"/>
          </a:p>
          <a:p>
            <a:r>
              <a:rPr lang="ru-RU" altLang="ru-RU" sz="1300"/>
              <a:t>л) размещение на объектах (территориях) наглядных пособий, содержащих информацию о порядке действий работников, обучающихся и иных лиц, находящихся на объекте (территории), при обнаружении подозрительных лиц или предметов на объектах (территориях), поступлении информации об угрозе совершения или о совершении террористических актов на объектах (территориях), а также плана эвакуации при возникновении чрезвычайных ситуаций, номеров телефонов аварийно-спасательных служб, территориальных органов безопасности и территориальных органов Федеральной службы войск национальной гвардии Российской Федерации (подразделений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300"/>
              <a:t>м) оснащение объектов (территорий) системой наружного освещения;</a:t>
            </a:r>
          </a:p>
          <a:p>
            <a:endParaRPr lang="ru-RU" altLang="ru-RU" sz="800"/>
          </a:p>
          <a:p>
            <a:r>
              <a:rPr lang="ru-RU" altLang="ru-RU" sz="1300"/>
              <a:t>н) организация взаимодействия с территориальными органами безопасности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Заголовок 3"/>
          <p:cNvSpPr txBox="1">
            <a:spLocks/>
          </p:cNvSpPr>
          <p:nvPr/>
        </p:nvSpPr>
        <p:spPr bwMode="auto">
          <a:xfrm>
            <a:off x="339725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3 категории опасности</a:t>
            </a:r>
          </a:p>
        </p:txBody>
      </p:sp>
      <p:sp>
        <p:nvSpPr>
          <p:cNvPr id="37892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533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а) оснащение объектов (территорий) системами видеонаблюдения, охранной сигнализации;</a:t>
            </a:r>
          </a:p>
          <a:p>
            <a:endParaRPr lang="ru-RU" altLang="ru-RU" sz="800"/>
          </a:p>
          <a:p>
            <a:r>
              <a:rPr lang="ru-RU" altLang="ru-RU" sz="1600"/>
              <a:t>б) обеспечение охраны объектов (территорий) сотрудниками частных охранных организаций, подразделениями вневедомственной охраны войск национальной гвардии Российской Федерации, военизированными и сторожевыми подразделениями организации, подведомственной Федеральной службе войск национальной гвардии Российской Федерации, или подразделениями ведомственной охраны федеральных органов исполнительной власти, имеющих право на создание ведомственной охраны;</a:t>
            </a:r>
          </a:p>
          <a:p>
            <a:endParaRPr lang="ru-RU" altLang="ru-RU" sz="800"/>
          </a:p>
          <a:p>
            <a:r>
              <a:rPr lang="ru-RU" altLang="ru-RU" sz="1600"/>
              <a:t>в) оборудование на 1-м этаже помещения для охраны с установкой в нем систем видеонаблюдения, охранной сигнализации и средств передачи тревожных сообщений в подразделения войск национальной гвардии Российской Федерации (подразделения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600"/>
              <a:t>г) оборудование основных входов в здания, входящие в состав объектов (территорий), контрольно-пропускными пунктами (постами охраны);</a:t>
            </a:r>
          </a:p>
          <a:p>
            <a:endParaRPr lang="ru-RU" altLang="ru-RU" sz="800"/>
          </a:p>
          <a:p>
            <a:r>
              <a:rPr lang="ru-RU" altLang="ru-RU" sz="1600"/>
              <a:t>д) оснащение объектов (территорий) стационарными или ручными металлоискателями.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Мероприятия для объектов отнесенных к </a:t>
            </a:r>
          </a:p>
          <a:p>
            <a:pPr algn="ctr" eaLnBrk="1" hangingPunct="1"/>
            <a:r>
              <a:rPr lang="ru-RU" altLang="ru-RU" sz="2000" b="1"/>
              <a:t>2 категории опасности</a:t>
            </a:r>
          </a:p>
        </p:txBody>
      </p:sp>
      <p:sp>
        <p:nvSpPr>
          <p:cNvPr id="38916" name="Місце для вмісту 2"/>
          <p:cNvSpPr txBox="1">
            <a:spLocks/>
          </p:cNvSpPr>
          <p:nvPr/>
        </p:nvSpPr>
        <p:spPr bwMode="auto">
          <a:xfrm>
            <a:off x="339725" y="1897063"/>
            <a:ext cx="79375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а) оборудование объектов (территорий) системой контроля и управления доступом;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б) оснащение въездов на объект (территорию) воротами, обеспечивающими жесткую фиксацию их створок в закрытом положении.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9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а) оборудование контрольно-пропускных пунктов при входе (въезде) на прилегающую территорию объекта (территории);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б) оснащение въездов на объект (территорию) средствами снижения скорости и (или) противотаранными устройствами.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</p:txBody>
      </p:sp>
      <p:sp>
        <p:nvSpPr>
          <p:cNvPr id="38917" name="Заголовок 3"/>
          <p:cNvSpPr txBox="1">
            <a:spLocks/>
          </p:cNvSpPr>
          <p:nvPr/>
        </p:nvSpPr>
        <p:spPr bwMode="auto">
          <a:xfrm>
            <a:off x="441325" y="3859213"/>
            <a:ext cx="8229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Мероприятия для объектов отнесенных к </a:t>
            </a:r>
          </a:p>
          <a:p>
            <a:pPr algn="ctr" eaLnBrk="1" hangingPunct="1"/>
            <a:r>
              <a:rPr lang="ru-RU" altLang="ru-RU" sz="2000" b="1"/>
              <a:t>1 категории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 txBox="1">
            <a:spLocks/>
          </p:cNvSpPr>
          <p:nvPr/>
        </p:nvSpPr>
        <p:spPr bwMode="auto">
          <a:xfrm>
            <a:off x="428625" y="119221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Технические системы защиты по категории опасности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2100" y="2079625"/>
          <a:ext cx="7923215" cy="38671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9749"/>
                <a:gridCol w="1324303"/>
                <a:gridCol w="851338"/>
                <a:gridCol w="1049865"/>
                <a:gridCol w="876990"/>
                <a:gridCol w="876990"/>
                <a:gridCol w="876990"/>
                <a:gridCol w="876990"/>
              </a:tblGrid>
              <a:tr h="3672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Категория опасности</a:t>
                      </a:r>
                    </a:p>
                  </a:txBody>
                  <a:tcPr marL="91435" marR="9143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Вид технических систем защиты</a:t>
                      </a:r>
                    </a:p>
                  </a:txBody>
                  <a:tcPr marL="91435" marR="9143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77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Тревожная сигнализация с сигналом в </a:t>
                      </a:r>
                      <a:r>
                        <a:rPr lang="ru-RU" sz="1200" b="1" dirty="0" err="1">
                          <a:effectLst/>
                        </a:rPr>
                        <a:t>Росгвардию</a:t>
                      </a:r>
                      <a:r>
                        <a:rPr lang="ru-RU" sz="1200" b="1" dirty="0">
                          <a:effectLst/>
                        </a:rPr>
                        <a:t> или службу 112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бесперебойной и устойчивой связи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СОУЭ либо автономная система экстренного оповещения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наружного освещения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видеонаблюдения и охранной сигнализации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Стационарные или ручные металлоискатели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контроля и управления доступом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–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–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–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–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 txBox="1">
            <a:spLocks/>
          </p:cNvSpPr>
          <p:nvPr/>
        </p:nvSpPr>
        <p:spPr bwMode="auto">
          <a:xfrm>
            <a:off x="3810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Инженерные средства защиты по категории опасности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2100" y="2079625"/>
          <a:ext cx="7812088" cy="41338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47547"/>
                <a:gridCol w="1576718"/>
                <a:gridCol w="1639785"/>
                <a:gridCol w="1608252"/>
                <a:gridCol w="1639786"/>
              </a:tblGrid>
              <a:tr h="3672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Категория </a:t>
                      </a:r>
                      <a:r>
                        <a:rPr lang="ru-RU" sz="1600" dirty="0">
                          <a:effectLst/>
                        </a:rPr>
                        <a:t>опасности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Вид инженерных средств защиты</a:t>
                      </a:r>
                      <a:endParaRPr lang="ru-RU" sz="1600" dirty="0"/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КПП на входе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 </a:t>
                      </a:r>
                      <a:r>
                        <a:rPr lang="ru-RU" sz="1400" b="1" dirty="0">
                          <a:effectLst/>
                        </a:rPr>
                        <a:t>здание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КПП на въезде на территорию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Ворота, обеспечивающие жесткую фиксацию их створок в закрытом положении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Средства снижения скорости или </a:t>
                      </a:r>
                      <a:r>
                        <a:rPr lang="ru-RU" sz="1400" b="1" dirty="0" err="1">
                          <a:effectLst/>
                        </a:rPr>
                        <a:t>противотаранные</a:t>
                      </a:r>
                      <a:r>
                        <a:rPr lang="ru-RU" sz="1400" b="1" dirty="0">
                          <a:effectLst/>
                        </a:rPr>
                        <a:t> устройства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–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–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Требования к системам</a:t>
            </a:r>
          </a:p>
        </p:txBody>
      </p:sp>
      <p:sp>
        <p:nvSpPr>
          <p:cNvPr id="41988" name="Місце для вмісту 2"/>
          <p:cNvSpPr txBox="1">
            <a:spLocks/>
          </p:cNvSpPr>
          <p:nvPr/>
        </p:nvSpPr>
        <p:spPr bwMode="auto">
          <a:xfrm>
            <a:off x="339725" y="1817688"/>
            <a:ext cx="79692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/>
              <a:t>Система видеонаблюдения </a:t>
            </a:r>
            <a:r>
              <a:rPr lang="ru-RU" altLang="ru-RU" sz="1600"/>
              <a:t>с учетом количества устанавливаемых камер и мест их размещения должна обеспечивать непрерывное видеонаблюдение уязвимых мест и критических элементов объекта (территории), архивирование и хранение данных в течение </a:t>
            </a:r>
            <a:r>
              <a:rPr lang="ru-RU" altLang="ru-RU" sz="1600" b="1" u="sng">
                <a:solidFill>
                  <a:srgbClr val="FF0000"/>
                </a:solidFill>
              </a:rPr>
              <a:t>одного месяца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 b="1"/>
              <a:t>Система оповещения и управления эвакуацией </a:t>
            </a:r>
            <a:r>
              <a:rPr lang="ru-RU" altLang="ru-RU" sz="1600"/>
              <a:t>людей на объекте (территории) должна обеспечивать оперативное информирование лиц, находящихся на объекте (территории), о необходимости эвакуации и других действиях, обеспечивающих безопасность людей и предотвращение паники.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 b="1"/>
              <a:t>Системы оповещения и управления эвакуацией людей должны быть автономными и оборудованы источниками бесперебойного электропитания!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/>
              <a:t>В любой точке объекта (территории), где требуется оповещение людей, уровень громкости, формируемый звуковыми и речевыми оповещателями, должен быть выше допустимого уровня шума. Речевые оповещатели должны быть расположены таким образом, чтобы в любой точке объекта (территории), где требуется оповещение людей, </a:t>
            </a:r>
            <a:r>
              <a:rPr lang="ru-RU" altLang="ru-RU" sz="1600" b="1"/>
              <a:t>обеспечивалась разборчивость передаваемой речевой информации.</a:t>
            </a:r>
          </a:p>
          <a:p>
            <a:endParaRPr lang="ru-RU" altLang="ru-RU" sz="20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16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3"/>
          <p:cNvSpPr txBox="1">
            <a:spLocks/>
          </p:cNvSpPr>
          <p:nvPr/>
        </p:nvSpPr>
        <p:spPr bwMode="auto">
          <a:xfrm>
            <a:off x="447675" y="8397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Актуальность темы </a:t>
            </a:r>
            <a:endParaRPr lang="ru-RU" altLang="ru-RU" sz="1200" b="1"/>
          </a:p>
        </p:txBody>
      </p:sp>
      <p:sp>
        <p:nvSpPr>
          <p:cNvPr id="15364" name="Місце для вмісту 2"/>
          <p:cNvSpPr txBox="1">
            <a:spLocks/>
          </p:cNvSpPr>
          <p:nvPr/>
        </p:nvSpPr>
        <p:spPr bwMode="auto">
          <a:xfrm>
            <a:off x="1181100" y="2149475"/>
            <a:ext cx="65754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pic>
        <p:nvPicPr>
          <p:cNvPr id="5" name="Picture 2" descr="http://bigslide.ru/images/26/25400/960/img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19" y="1586444"/>
            <a:ext cx="3395664" cy="25467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https://ruspekh.press/images/articles/12750/2001_09_01-035-13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4" y="1670050"/>
            <a:ext cx="3609976" cy="24066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8" descr="https://xn--90aoeeg3am.xn--p1ai/gallery/2019/2019-10_b863b90c62364e82c003ad990da009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18" y="4175124"/>
            <a:ext cx="3270251" cy="24526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6" descr="https://avatars.mds.yandex.net/get-zen_doc/60743/pub_5bcc8677496cf000abdde158_5bcc86ec9989ff00ae4150d2/scale_12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172" y="4175124"/>
            <a:ext cx="3411480" cy="24526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Контроль за выполнением требований к антитеррористической защищенности объектов (территорий)</a:t>
            </a:r>
          </a:p>
        </p:txBody>
      </p:sp>
      <p:sp>
        <p:nvSpPr>
          <p:cNvPr id="43012" name="Місце для вмісту 2"/>
          <p:cNvSpPr txBox="1">
            <a:spLocks/>
          </p:cNvSpPr>
          <p:nvPr/>
        </p:nvSpPr>
        <p:spPr bwMode="auto">
          <a:xfrm>
            <a:off x="214313" y="2149475"/>
            <a:ext cx="81438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/>
              <a:t>Контроль за выполнением требований осуществляется:</a:t>
            </a:r>
          </a:p>
          <a:p>
            <a:pPr algn="just"/>
            <a:r>
              <a:rPr lang="ru-RU" altLang="ru-RU"/>
              <a:t> </a:t>
            </a:r>
          </a:p>
          <a:p>
            <a:pPr algn="just"/>
            <a:r>
              <a:rPr lang="ru-RU" altLang="ru-RU"/>
              <a:t>-Министерством просвещения Российской Федерации, </a:t>
            </a:r>
          </a:p>
          <a:p>
            <a:pPr algn="just"/>
            <a:endParaRPr lang="ru-RU" altLang="ru-RU" sz="1000"/>
          </a:p>
          <a:p>
            <a:pPr algn="just"/>
            <a:r>
              <a:rPr lang="ru-RU" altLang="ru-RU"/>
              <a:t>-органами исполнительной власти субъектов Российской Федерации и </a:t>
            </a:r>
          </a:p>
          <a:p>
            <a:pPr algn="just"/>
            <a:r>
              <a:rPr lang="ru-RU" altLang="ru-RU"/>
              <a:t>органами местного самоуправления, осуществляющими управление в сфере образования, </a:t>
            </a:r>
          </a:p>
          <a:p>
            <a:pPr algn="just"/>
            <a:endParaRPr lang="ru-RU" altLang="ru-RU" sz="1000"/>
          </a:p>
          <a:p>
            <a:pPr algn="just"/>
            <a:r>
              <a:rPr lang="ru-RU" altLang="ru-RU"/>
              <a:t>-организациями, осуществляющими функции и полномочия учредителей в отношении образовательных организаций, являющимися правообладателями объектов (территорий)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149475"/>
            <a:ext cx="8143875" cy="296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405063" y="5111750"/>
            <a:ext cx="3333750" cy="4762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5" name="TextBox 5"/>
          <p:cNvSpPr txBox="1">
            <a:spLocks noChangeArrowheads="1"/>
          </p:cNvSpPr>
          <p:nvPr/>
        </p:nvSpPr>
        <p:spPr bwMode="auto">
          <a:xfrm>
            <a:off x="1435100" y="5761038"/>
            <a:ext cx="25431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Плановые проверки</a:t>
            </a:r>
          </a:p>
        </p:txBody>
      </p:sp>
      <p:sp>
        <p:nvSpPr>
          <p:cNvPr id="43016" name="TextBox 6"/>
          <p:cNvSpPr txBox="1">
            <a:spLocks noChangeArrowheads="1"/>
          </p:cNvSpPr>
          <p:nvPr/>
        </p:nvSpPr>
        <p:spPr bwMode="auto">
          <a:xfrm>
            <a:off x="4119563" y="5753100"/>
            <a:ext cx="25431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Внеплановые проверки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Контроль за выполнением требований к антитеррористической защищенности объектов (территорий)</a:t>
            </a:r>
          </a:p>
        </p:txBody>
      </p:sp>
      <p:sp>
        <p:nvSpPr>
          <p:cNvPr id="44036" name="Місце для вмісту 2"/>
          <p:cNvSpPr txBox="1">
            <a:spLocks/>
          </p:cNvSpPr>
          <p:nvPr/>
        </p:nvSpPr>
        <p:spPr bwMode="auto">
          <a:xfrm>
            <a:off x="214313" y="2149475"/>
            <a:ext cx="7967662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/>
              <a:t>Плановые проверки осуществляются в форме документального контроля, выездного обследования антитеррористической защищенности объектов (территорий) и проводятся не реже 1 раза в 3 года в соответствии с утвержденным планом-графиком проверок, в котором указываются ответственные за проведение плановых проверок лица.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r>
              <a:rPr lang="ru-RU" altLang="ru-RU" sz="1400" b="1"/>
              <a:t>Внеплановые проверки </a:t>
            </a:r>
            <a:r>
              <a:rPr lang="ru-RU" altLang="ru-RU" sz="1400"/>
              <a:t>антитеррористической защищенности объектов (территорий) проводятся на основании приказов (распоряжений) руководителей органов (организаций), являющихся правообладателями объектов (территорий), и (или) вышестоящих органов (организаций) в случаях:</a:t>
            </a:r>
          </a:p>
          <a:p>
            <a:endParaRPr lang="ru-RU" altLang="ru-RU" sz="1400"/>
          </a:p>
          <a:p>
            <a:r>
              <a:rPr lang="ru-RU" altLang="ru-RU" sz="1400"/>
              <a:t>а) несоблюдения на объектах (территориях) требований к их антитеррористической защищенности, в том числе при поступлении от граждан жалоб на несоблюдение требований к антитеррористической защищенности объектов (территорий) и (или) бездействие должностных лиц органов (организаций), являющихся правообладателями объектов (территорий), в отношении обеспечения антитеррористической защищенности объектов (территорий);</a:t>
            </a:r>
          </a:p>
          <a:p>
            <a:endParaRPr lang="ru-RU" altLang="ru-RU" sz="1400"/>
          </a:p>
          <a:p>
            <a:r>
              <a:rPr lang="ru-RU" altLang="ru-RU" sz="1400"/>
              <a:t>б) при необходимости актуализации паспорта безопасности объекта (территории);</a:t>
            </a:r>
          </a:p>
          <a:p>
            <a:endParaRPr lang="ru-RU" altLang="ru-RU" sz="1400"/>
          </a:p>
          <a:p>
            <a:r>
              <a:rPr lang="ru-RU" altLang="ru-RU" sz="1400"/>
              <a:t>в) в целях осуществления контроля за устранением недостатков, выявленных в ходе проведения плановых проверок антитеррористической защищенности объектов (территорий).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</p:txBody>
      </p:sp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457200" y="6450013"/>
            <a:ext cx="341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Срок проверки - 5 рабочих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3"/>
          <p:cNvSpPr txBox="1">
            <a:spLocks/>
          </p:cNvSpPr>
          <p:nvPr/>
        </p:nvSpPr>
        <p:spPr bwMode="auto">
          <a:xfrm>
            <a:off x="457200" y="1117600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Паспорт безопасности объекта (территории)</a:t>
            </a:r>
          </a:p>
        </p:txBody>
      </p:sp>
      <p:sp>
        <p:nvSpPr>
          <p:cNvPr id="45060" name="Місце для вмісту 2"/>
          <p:cNvSpPr txBox="1">
            <a:spLocks/>
          </p:cNvSpPr>
          <p:nvPr/>
        </p:nvSpPr>
        <p:spPr bwMode="auto">
          <a:xfrm>
            <a:off x="4319588" y="1946275"/>
            <a:ext cx="35782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b="1"/>
              <a:t>Паспорт безопасности – это информационный документ, содержащий информацию об обеспечении антитеррористической защищенности объекта и план мероприятий по антитеррористической защищенности объекта </a:t>
            </a:r>
          </a:p>
        </p:txBody>
      </p:sp>
      <p:pic>
        <p:nvPicPr>
          <p:cNvPr id="45061" name="Picture 2" descr="https://otot.ru/wp-content/uploads/2019/04/pasport-bezopasnosti-antiter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5963"/>
            <a:ext cx="3567113" cy="450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Когда и как составить паспорт безопасности</a:t>
            </a:r>
          </a:p>
        </p:txBody>
      </p:sp>
      <p:sp>
        <p:nvSpPr>
          <p:cNvPr id="46084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8001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Разрабатывайте паспорт в течение 30 дней со дня проведения обследования и категорирования, но не позже окончания срока работы комиссии.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Используйте форму паспорта, которую Правительство утвердило постановлением № 1006.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 Для этого заполните титульный лист и девять обязательных разделов.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 работе используйте данные из акта обследования и категорирования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Заголовок 3"/>
          <p:cNvSpPr txBox="1">
            <a:spLocks/>
          </p:cNvSpPr>
          <p:nvPr/>
        </p:nvSpPr>
        <p:spPr bwMode="auto">
          <a:xfrm>
            <a:off x="171450" y="13874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600" b="1"/>
          </a:p>
          <a:p>
            <a:pPr algn="ctr" eaLnBrk="1" hangingPunct="1"/>
            <a:r>
              <a:rPr lang="ru-RU" altLang="ru-RU" sz="2000" b="1"/>
              <a:t>Раздел 1.  Общие сведения об объекте (территории)</a:t>
            </a:r>
          </a:p>
          <a:p>
            <a:pPr algn="ctr" eaLnBrk="1" hangingPunct="1"/>
            <a:endParaRPr lang="ru-RU" altLang="ru-RU" sz="2000" b="1"/>
          </a:p>
        </p:txBody>
      </p:sp>
      <p:sp>
        <p:nvSpPr>
          <p:cNvPr id="47108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375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В первом разделе отразите сведения об образовательной организации. </a:t>
            </a:r>
          </a:p>
          <a:p>
            <a:endParaRPr lang="ru-RU" altLang="ru-RU" sz="1600"/>
          </a:p>
          <a:p>
            <a:r>
              <a:rPr lang="ru-RU" altLang="ru-RU" sz="1600"/>
              <a:t>Сначала укажите наименование, адрес, телефон, факс, адрес электронной почты образовательной организации. </a:t>
            </a:r>
          </a:p>
          <a:p>
            <a:endParaRPr lang="ru-RU" altLang="ru-RU" sz="1600"/>
          </a:p>
          <a:p>
            <a:r>
              <a:rPr lang="ru-RU" altLang="ru-RU" sz="1600"/>
              <a:t>Затем пропишите основной вид деятельности сада и школы так как он указан в уставе или в выписке из ЕГРЮЛ. </a:t>
            </a:r>
          </a:p>
          <a:p>
            <a:endParaRPr lang="ru-RU" altLang="ru-RU" sz="1600"/>
          </a:p>
          <a:p>
            <a:r>
              <a:rPr lang="ru-RU" altLang="ru-RU" sz="1600"/>
              <a:t>В четвертой строке поставьте категорию опасности. Возьмите ее из акта обследования и категорирования. </a:t>
            </a:r>
          </a:p>
          <a:p>
            <a:endParaRPr lang="ru-RU" altLang="ru-RU" sz="1600"/>
          </a:p>
          <a:p>
            <a:r>
              <a:rPr lang="ru-RU" altLang="ru-RU" sz="1600"/>
              <a:t>Ниже напишите общую площадь занимаемого здания и протяженность территории, номера и даты выдачи свидетельств о праве пользования зданием и территорией. </a:t>
            </a:r>
          </a:p>
          <a:p>
            <a:endParaRPr lang="ru-RU" altLang="ru-RU" sz="1600"/>
          </a:p>
          <a:p>
            <a:r>
              <a:rPr lang="ru-RU" altLang="ru-RU" sz="1600"/>
              <a:t>Завершите раздел контактами руководителя образовательной организации – ФИО, номера служебного и мобильного телефонов, адрес электронной почты.</a:t>
            </a:r>
          </a:p>
          <a:p>
            <a:endParaRPr lang="ru-RU" altLang="ru-RU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Заголовок 3"/>
          <p:cNvSpPr txBox="1">
            <a:spLocks/>
          </p:cNvSpPr>
          <p:nvPr/>
        </p:nvSpPr>
        <p:spPr bwMode="auto">
          <a:xfrm>
            <a:off x="276225" y="1655763"/>
            <a:ext cx="7839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/>
          </a:p>
          <a:p>
            <a:pPr algn="ctr" eaLnBrk="1" hangingPunct="1"/>
            <a:endParaRPr lang="ru-RU" altLang="ru-RU" sz="600" b="1"/>
          </a:p>
          <a:p>
            <a:pPr algn="ctr" eaLnBrk="1" hangingPunct="1"/>
            <a:r>
              <a:rPr lang="ru-RU" altLang="ru-RU" sz="2000" b="1"/>
              <a:t>Раздел 2. Сведения о работниках, обучающихся и иных лицах, которые находятся на объекте (территории)</a:t>
            </a:r>
          </a:p>
          <a:p>
            <a:pPr algn="ctr" eaLnBrk="1" hangingPunct="1"/>
            <a:endParaRPr lang="ru-RU" altLang="ru-RU" sz="2400" b="1"/>
          </a:p>
        </p:txBody>
      </p:sp>
      <p:sp>
        <p:nvSpPr>
          <p:cNvPr id="48132" name="Місце для вмісту 2"/>
          <p:cNvSpPr txBox="1">
            <a:spLocks/>
          </p:cNvSpPr>
          <p:nvPr/>
        </p:nvSpPr>
        <p:spPr bwMode="auto">
          <a:xfrm>
            <a:off x="339725" y="2617788"/>
            <a:ext cx="7953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Укажите общее количество работников и режим работы образовательной организации: продолжительность начало и окончание рабочего дня, количество учебных смен. </a:t>
            </a:r>
          </a:p>
          <a:p>
            <a:endParaRPr lang="ru-RU" altLang="ru-RU" sz="1600"/>
          </a:p>
          <a:p>
            <a:r>
              <a:rPr lang="ru-RU" altLang="ru-RU" sz="1600"/>
              <a:t>Затем приведите среднее количество работников, детей и посетителей, которые пребывают в здании в течение дня, а ниже – в нерабочее время, ночью, выходные и праздничные дни.</a:t>
            </a:r>
          </a:p>
          <a:p>
            <a:endParaRPr lang="ru-RU" altLang="ru-RU" sz="1600"/>
          </a:p>
          <a:p>
            <a:r>
              <a:rPr lang="ru-RU" altLang="ru-RU" sz="1600"/>
              <a:t>Если у часть помещений у вас арендует другое юридическое лицо или индивидуальный предприниматель, то укажите сведения о нем в паспорте безопасности. </a:t>
            </a:r>
          </a:p>
          <a:p>
            <a:endParaRPr lang="ru-RU" altLang="ru-RU" sz="1600"/>
          </a:p>
          <a:p>
            <a:r>
              <a:rPr lang="ru-RU" altLang="ru-RU" sz="1600"/>
              <a:t>Это должны быть: их полное и краткое наименование, основной вид деятельности, общее количество их работников, занимаемая площадь, контакты руководителя, срок аренды. </a:t>
            </a:r>
          </a:p>
          <a:p>
            <a:endParaRPr lang="ru-RU" altLang="ru-RU" sz="1600"/>
          </a:p>
          <a:p>
            <a:r>
              <a:rPr lang="ru-RU" altLang="ru-RU" sz="1600"/>
              <a:t>Такие же сведения укажите о лицах, которые используют имущество образовательной организации на праве безвозмездного пользовании.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Заголовок 3"/>
          <p:cNvSpPr txBox="1">
            <a:spLocks/>
          </p:cNvSpPr>
          <p:nvPr/>
        </p:nvSpPr>
        <p:spPr bwMode="auto">
          <a:xfrm>
            <a:off x="209550" y="149383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3. Сведения о критических элементах объекта (территории)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</p:txBody>
      </p:sp>
      <p:sp>
        <p:nvSpPr>
          <p:cNvPr id="49156" name="Місце для вмісту 2"/>
          <p:cNvSpPr txBox="1">
            <a:spLocks/>
          </p:cNvSpPr>
          <p:nvPr/>
        </p:nvSpPr>
        <p:spPr bwMode="auto">
          <a:xfrm>
            <a:off x="339725" y="2005013"/>
            <a:ext cx="79692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500"/>
              <a:t>В третьем заполните таблицу по критическим элементам здания и территории образовательной организации. Сведения возьмите из акта обследования и категорирования объекта. Критические элементы объекта связаны с его уязвимыми местами. </a:t>
            </a:r>
          </a:p>
          <a:p>
            <a:endParaRPr lang="ru-RU" altLang="ru-RU" sz="800"/>
          </a:p>
          <a:p>
            <a:r>
              <a:rPr lang="ru-RU" altLang="ru-RU" sz="1500"/>
              <a:t>К критическим элементам объекта относят:</a:t>
            </a:r>
          </a:p>
          <a:p>
            <a:r>
              <a:rPr lang="ru-RU" altLang="ru-RU" sz="1500"/>
              <a:t>– зоны, конструктивные и технологические элементы зданий, инженерных сооружений и коммуникаций;</a:t>
            </a:r>
          </a:p>
          <a:p>
            <a:r>
              <a:rPr lang="ru-RU" altLang="ru-RU" sz="1500"/>
              <a:t>– элементы систем, узлы оборудования или устройств потенциально опасных установок на объекте;</a:t>
            </a:r>
          </a:p>
          <a:p>
            <a:r>
              <a:rPr lang="ru-RU" altLang="ru-RU" sz="1500"/>
              <a:t>– места использования или хранения опасных веществ и материалов;</a:t>
            </a:r>
          </a:p>
          <a:p>
            <a:r>
              <a:rPr lang="ru-RU" altLang="ru-RU" sz="1500"/>
              <a:t>– другие системы, элементы и коммуникации, необходимость физической защиты которых выявлена в процессе анализа их уязвимости.</a:t>
            </a:r>
          </a:p>
          <a:p>
            <a:endParaRPr lang="ru-RU" altLang="ru-RU" sz="800"/>
          </a:p>
          <a:p>
            <a:r>
              <a:rPr lang="ru-RU" altLang="ru-RU" sz="1500"/>
              <a:t>Также перечислите возможные места и способы проникновения террористов в здание и на территорию. Пропишите наиболее вероятные средства поражения, которые могут применить террористы при теракте. Например, холодное, огнестрельное оружие, взрывчатые вещества, отравляющие вещества, излучатели электромагнитных импульсов, химическое, биологическое оружие, пиротехнические средства.</a:t>
            </a:r>
          </a:p>
          <a:p>
            <a:endParaRPr lang="ru-RU" altLang="ru-RU" sz="800"/>
          </a:p>
          <a:p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Заголовок 3"/>
          <p:cNvSpPr txBox="1">
            <a:spLocks/>
          </p:cNvSpPr>
          <p:nvPr/>
        </p:nvSpPr>
        <p:spPr bwMode="auto">
          <a:xfrm>
            <a:off x="196850" y="1768475"/>
            <a:ext cx="7775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600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/>
              <a:t>Раздел 4. Прогноз последствий в результате совершения на объекте (территории) террористического акта</a:t>
            </a:r>
          </a:p>
          <a:p>
            <a:pPr algn="ctr" eaLnBrk="1" hangingPunct="1"/>
            <a:endParaRPr lang="ru-RU" altLang="ru-RU" sz="2000" b="1"/>
          </a:p>
        </p:txBody>
      </p:sp>
      <p:sp>
        <p:nvSpPr>
          <p:cNvPr id="50180" name="Місце для вмісту 2"/>
          <p:cNvSpPr txBox="1">
            <a:spLocks/>
          </p:cNvSpPr>
          <p:nvPr/>
        </p:nvSpPr>
        <p:spPr bwMode="auto">
          <a:xfrm>
            <a:off x="339725" y="282257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В четвертом разделе укажите предполагаемые модели действий нарушителей. </a:t>
            </a:r>
          </a:p>
          <a:p>
            <a:endParaRPr lang="ru-RU" altLang="ru-RU"/>
          </a:p>
          <a:p>
            <a:r>
              <a:rPr lang="ru-RU" altLang="ru-RU"/>
              <a:t>Для этого приведите краткое описание основных угроз совершения теракта. </a:t>
            </a:r>
          </a:p>
          <a:p>
            <a:r>
              <a:rPr lang="ru-RU" altLang="ru-RU"/>
              <a:t>Например, захват заложников из числа работников и обучающихся, взрыв, поджог, вывод и строя коммуникаций или угроза по телефону в совершении указанных действий.</a:t>
            </a:r>
          </a:p>
          <a:p>
            <a:endParaRPr lang="ru-RU" altLang="ru-RU"/>
          </a:p>
          <a:p>
            <a:r>
              <a:rPr lang="ru-RU" altLang="ru-RU"/>
              <a:t>Для каждого предлагаемого сценария укажите вероятные последствия теракта на объекте, например площадь или радиус возможной зоны разрушения или заражения в случае теракта.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254000" y="19192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" b="1"/>
          </a:p>
          <a:p>
            <a:pPr algn="ctr" eaLnBrk="1" hangingPunct="1"/>
            <a:r>
              <a:rPr lang="ru-RU" altLang="ru-RU" b="1"/>
              <a:t>Раздел 5. Оценка социально-экономических последствий совершения террористического акта на объекте (территории)</a:t>
            </a:r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sz="400" b="1"/>
          </a:p>
        </p:txBody>
      </p:sp>
      <p:sp>
        <p:nvSpPr>
          <p:cNvPr id="51204" name="Місце для вмісту 2"/>
          <p:cNvSpPr txBox="1">
            <a:spLocks/>
          </p:cNvSpPr>
          <p:nvPr/>
        </p:nvSpPr>
        <p:spPr bwMode="auto">
          <a:xfrm>
            <a:off x="339725" y="2520950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Заполните таблицу. В ней укажите количество потенциальных людских потерь, возможные нарушения инфраструктуры и экономический ущерб в рублях. </a:t>
            </a:r>
          </a:p>
          <a:p>
            <a:endParaRPr lang="ru-RU" altLang="ru-RU"/>
          </a:p>
          <a:p>
            <a:r>
              <a:rPr lang="ru-RU" altLang="ru-RU"/>
              <a:t>Для оценки прогнозируемых масштабов теракта используйте классификацию, которую установило Правительство постановлением от 21.05.2007 № 304.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471988"/>
            <a:ext cx="733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Заголовок 3"/>
          <p:cNvSpPr txBox="1">
            <a:spLocks/>
          </p:cNvSpPr>
          <p:nvPr/>
        </p:nvSpPr>
        <p:spPr bwMode="auto">
          <a:xfrm>
            <a:off x="339725" y="1893888"/>
            <a:ext cx="78613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8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6. Силы и средства, привлекаемые для обеспечения антитеррористической защищенности объекта (территории)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52228" name="Місце для вмісту 2"/>
          <p:cNvSpPr txBox="1">
            <a:spLocks/>
          </p:cNvSpPr>
          <p:nvPr/>
        </p:nvSpPr>
        <p:spPr bwMode="auto">
          <a:xfrm>
            <a:off x="339725" y="2979738"/>
            <a:ext cx="79375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В шестом разделе укажите, как организована охрана зданий и территории образовательной организации. </a:t>
            </a:r>
          </a:p>
          <a:p>
            <a:endParaRPr lang="ru-RU" altLang="ru-RU" sz="700"/>
          </a:p>
          <a:p>
            <a:r>
              <a:rPr lang="ru-RU" altLang="ru-RU" sz="1600"/>
              <a:t>Для этого в пропишите какие используете для антитеррористической защищенности объекта:</a:t>
            </a:r>
          </a:p>
          <a:p>
            <a:endParaRPr lang="ru-RU" altLang="ru-RU" sz="700"/>
          </a:p>
          <a:p>
            <a:r>
              <a:rPr lang="ru-RU" altLang="ru-RU" sz="1600"/>
              <a:t>– силы – наименование подразделения вневедомственной, ведомственной охраны, частной охранной организации, а также реквизиты договора на оказание охранных услуг;</a:t>
            </a:r>
          </a:p>
          <a:p>
            <a:endParaRPr lang="ru-RU" altLang="ru-RU" sz="700"/>
          </a:p>
          <a:p>
            <a:r>
              <a:rPr lang="ru-RU" altLang="ru-RU" sz="1600"/>
              <a:t>– средства – огнестрельное оружие, защитные средства, транспорт, служебные собаки.</a:t>
            </a:r>
          </a:p>
          <a:p>
            <a:r>
              <a:rPr lang="ru-RU" altLang="ru-RU" sz="1600"/>
              <a:t>Сведения возьмите из договора с охранной организацией и уточните у сотрудника охранного предприятия.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 txBox="1">
            <a:spLocks/>
          </p:cNvSpPr>
          <p:nvPr/>
        </p:nvSpPr>
        <p:spPr bwMode="auto">
          <a:xfrm>
            <a:off x="447675" y="8397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Актуальность темы </a:t>
            </a:r>
            <a:endParaRPr lang="ru-RU" altLang="ru-RU" sz="1200" b="1"/>
          </a:p>
        </p:txBody>
      </p:sp>
      <p:pic>
        <p:nvPicPr>
          <p:cNvPr id="86018" name="Picture 2" descr="https://storage.myseldon.com/news_pict_71/7144EE504CAACB198F989C1322F180D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472207"/>
            <a:ext cx="3465514" cy="25991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0" name="Picture 4" descr="https://trt-tv.ru/wp-content/uploads/2021/05/shkolaaaa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002" y="1590675"/>
            <a:ext cx="4410077" cy="2480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2" name="Picture 6" descr="https://avatars.mds.yandex.net/get-zen_doc/4079787/pub_60a1c5298bcfa40dc3ba4d5d_60a1cb53cd17c611d4396f78/scale_120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675" y="4216466"/>
            <a:ext cx="3286125" cy="2043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6" name="Picture 10" descr="https://cdn25.img.ria.ru/images/156050/40/1560504016_0:0:640:360_1920x0_80_0_0_c2938970e97ef02314c31eb8f7c8c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885" y="4115080"/>
            <a:ext cx="3992563" cy="22458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Заголовок 3"/>
          <p:cNvSpPr txBox="1">
            <a:spLocks/>
          </p:cNvSpPr>
          <p:nvPr/>
        </p:nvSpPr>
        <p:spPr bwMode="auto">
          <a:xfrm>
            <a:off x="339725" y="143192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7. Меры по инженерно-технической, физической защите и пожарной безопасности объекта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2230438"/>
            <a:ext cx="8047038" cy="4037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/>
              <a:t>В седьмом разделе заполните три блока о мерах защиты зданий и территории образовательной организации. Для этого укажите о наличии, количестве, и по необходимости марке, месте установки: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1. Инженерно-техническая защита</a:t>
            </a:r>
            <a:r>
              <a:rPr lang="ru-RU" sz="1400" dirty="0"/>
              <a:t> – система оповещения, резервные источники электроснабжения и системы связи, технические системы обнаружения несанкционированного проникновения, стационарные и ручные металлоискатели, система наружного освещения и видеонаблюдения;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2. Физическая защита</a:t>
            </a:r>
            <a:r>
              <a:rPr lang="ru-RU" sz="1400" dirty="0"/>
              <a:t> – контрольно-пропускные пункты, эвакуационные выходы, электронная система пропуска, физическая охрана;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3. Пожарная безопасность</a:t>
            </a:r>
            <a:r>
              <a:rPr lang="ru-RU" sz="1400" dirty="0"/>
              <a:t> – автоматическая пожарная сигнализация и система пожаротушения, система внутреннего противопожарного водопровода, оповещения и управления эвакуацией при пожаре, первичные средства пожаротушения (огнетушители</a:t>
            </a:r>
            <a:r>
              <a:rPr lang="ru-RU" sz="1400" dirty="0" smtClean="0"/>
              <a:t>).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050" dirty="0"/>
              <a:t>Комментарий: по сравнению с предыдущей версией паспорта безопасности изменились требования к составу и сведениям седьмого раздела</a:t>
            </a:r>
            <a:r>
              <a:rPr lang="ru-RU" sz="1050" dirty="0" smtClean="0"/>
              <a:t>.</a:t>
            </a:r>
          </a:p>
          <a:p>
            <a:pPr>
              <a:defRPr/>
            </a:pPr>
            <a:endParaRPr lang="ru-RU" sz="1050" dirty="0"/>
          </a:p>
          <a:p>
            <a:pPr>
              <a:defRPr/>
            </a:pPr>
            <a:r>
              <a:rPr lang="ru-RU" sz="1050" dirty="0"/>
              <a:t>В первом блоке вместо наличия охранного освещения теперь достаточно указать о наличии наружного, а вместо телевизионной системы охраны – о системе видеонаблюдения. Об оповещении о несанкционированном проникновении теперь можно сообщить только с помощью технических систем. Указывать сведения о наличии резервных источниках тепло– и газоснабжения больше не надо.</a:t>
            </a:r>
          </a:p>
          <a:p>
            <a:pPr>
              <a:defRPr/>
            </a:pPr>
            <a:r>
              <a:rPr lang="ru-RU" sz="1050" dirty="0"/>
              <a:t>Во втором блоке теперь вместо нештатных аварийно-спасательных формирований надо указать сведения о физической охране – наименование организации, количество охранников и постов.</a:t>
            </a:r>
          </a:p>
          <a:p>
            <a:pPr>
              <a:defRPr/>
            </a:pPr>
            <a:r>
              <a:rPr lang="ru-RU" sz="1050" dirty="0"/>
              <a:t>Полностью заменили требования к третьему блоку раздела, а наличие четвертого (плана взаимодействия с территориальными органами безопасности) – исключили.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Заголовок 3"/>
          <p:cNvSpPr txBox="1">
            <a:spLocks/>
          </p:cNvSpPr>
          <p:nvPr/>
        </p:nvSpPr>
        <p:spPr bwMode="auto">
          <a:xfrm>
            <a:off x="130175" y="16541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8. Выводы и рекомендации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54276" name="Місце для вмісту 2"/>
          <p:cNvSpPr txBox="1">
            <a:spLocks/>
          </p:cNvSpPr>
          <p:nvPr/>
        </p:nvSpPr>
        <p:spPr bwMode="auto">
          <a:xfrm>
            <a:off x="339725" y="2189163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В восьмом разделе укажите выводы, которые сделала комиссия по результатам обследования здания и территории. </a:t>
            </a:r>
          </a:p>
          <a:p>
            <a:endParaRPr lang="ru-RU" altLang="ru-RU" sz="2000"/>
          </a:p>
          <a:p>
            <a:r>
              <a:rPr lang="ru-RU" altLang="ru-RU" sz="2000"/>
              <a:t>Выводы могут быть об оценке эффективности системы безопасности образовательной организации, ее соответствии требованиям антитеррористической защищенности. </a:t>
            </a:r>
          </a:p>
          <a:p>
            <a:endParaRPr lang="ru-RU" altLang="ru-RU" sz="2000"/>
          </a:p>
          <a:p>
            <a:r>
              <a:rPr lang="ru-RU" altLang="ru-RU" sz="2000"/>
              <a:t>Затем пропишите предложения комиссии, например, о совершенствовании системы безопасности, повышению уровня его инженерно-технической защиты, по устранению недостатков.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3"/>
          <p:cNvSpPr txBox="1">
            <a:spLocks/>
          </p:cNvSpPr>
          <p:nvPr/>
        </p:nvSpPr>
        <p:spPr bwMode="auto">
          <a:xfrm>
            <a:off x="225425" y="16922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400" b="1"/>
          </a:p>
          <a:p>
            <a:pPr algn="ctr" eaLnBrk="1" hangingPunct="1"/>
            <a:r>
              <a:rPr lang="ru-RU" altLang="ru-RU" b="1"/>
              <a:t>Раздел 9. Дополнительные сведения с учетом особенностей объекта (территории)</a:t>
            </a:r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sz="400" b="1"/>
          </a:p>
        </p:txBody>
      </p:sp>
      <p:sp>
        <p:nvSpPr>
          <p:cNvPr id="55300" name="Місце для вмісту 2"/>
          <p:cNvSpPr txBox="1">
            <a:spLocks/>
          </p:cNvSpPr>
          <p:nvPr/>
        </p:nvSpPr>
        <p:spPr bwMode="auto">
          <a:xfrm>
            <a:off x="339725" y="2411413"/>
            <a:ext cx="79375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2000"/>
              <a:t>В девятом разделе укажите (если они есть) особенности, которые присущи вашей образовательной организации. </a:t>
            </a:r>
          </a:p>
          <a:p>
            <a:pPr algn="just"/>
            <a:endParaRPr lang="ru-RU" altLang="ru-RU" sz="2000"/>
          </a:p>
          <a:p>
            <a:pPr algn="just"/>
            <a:r>
              <a:rPr lang="ru-RU" altLang="ru-RU" sz="2000"/>
              <a:t>Например, на территории организована локальная зона безопасности или есть работники, которые имеют допуск к работе со сведениями, составляющими государственную тайну.</a:t>
            </a:r>
          </a:p>
          <a:p>
            <a:pPr algn="just"/>
            <a:endParaRPr lang="ru-RU" altLang="ru-RU" sz="2000"/>
          </a:p>
          <a:p>
            <a:pPr algn="just"/>
            <a:r>
              <a:rPr lang="ru-RU" altLang="ru-RU" sz="2000"/>
              <a:t>Необходимость дополнительных сведений определяют сотрудники правоохранительных органов, поэтому перед заполнением этого раздела проконсультируйтесь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Заголовок 3"/>
          <p:cNvSpPr txBox="1">
            <a:spLocks/>
          </p:cNvSpPr>
          <p:nvPr/>
        </p:nvSpPr>
        <p:spPr bwMode="auto">
          <a:xfrm>
            <a:off x="25400" y="1119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Какие документы приложить к паспорту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56324" name="Місце для вмісту 2"/>
          <p:cNvSpPr txBox="1">
            <a:spLocks/>
          </p:cNvSpPr>
          <p:nvPr/>
        </p:nvSpPr>
        <p:spPr bwMode="auto">
          <a:xfrm>
            <a:off x="339725" y="2235200"/>
            <a:ext cx="79375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К каждому экземпляру паспорта приложите:</a:t>
            </a:r>
          </a:p>
          <a:p>
            <a:endParaRPr lang="ru-RU" altLang="ru-RU" sz="2000"/>
          </a:p>
          <a:p>
            <a:r>
              <a:rPr lang="ru-RU" altLang="ru-RU" sz="2000"/>
              <a:t>– поэтажный план или схема здания сада и школы с обозначением критических элементов;</a:t>
            </a:r>
          </a:p>
          <a:p>
            <a:endParaRPr lang="ru-RU" altLang="ru-RU" sz="2000"/>
          </a:p>
          <a:p>
            <a:r>
              <a:rPr lang="ru-RU" altLang="ru-RU" sz="2000"/>
              <a:t>– план или схема охраны здания и территории с указанием контрольно-пропускных пунктов, постов охраны, инженерно-технических средств охраны;</a:t>
            </a:r>
          </a:p>
          <a:p>
            <a:endParaRPr lang="ru-RU" altLang="ru-RU" sz="2000"/>
          </a:p>
          <a:p>
            <a:r>
              <a:rPr lang="ru-RU" altLang="ru-RU" sz="2000"/>
              <a:t>– акт обследования и категорирования.</a:t>
            </a:r>
          </a:p>
          <a:p>
            <a:endParaRPr lang="ru-RU" altLang="ru-RU" sz="2000"/>
          </a:p>
        </p:txBody>
      </p:sp>
      <p:sp>
        <p:nvSpPr>
          <p:cNvPr id="56325" name="Прямоугольник 6"/>
          <p:cNvSpPr>
            <a:spLocks noChangeArrowheads="1"/>
          </p:cNvSpPr>
          <p:nvPr/>
        </p:nvSpPr>
        <p:spPr bwMode="auto">
          <a:xfrm>
            <a:off x="6240463" y="1728788"/>
            <a:ext cx="1816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</a:rPr>
              <a:t>2</a:t>
            </a:r>
            <a:r>
              <a:rPr lang="ru-RU" altLang="ru-RU" b="1">
                <a:solidFill>
                  <a:srgbClr val="C00000"/>
                </a:solidFill>
              </a:rPr>
              <a:t> экземпляра</a:t>
            </a:r>
            <a:endParaRPr lang="ru-RU" alt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Заголовок 3"/>
          <p:cNvSpPr txBox="1">
            <a:spLocks/>
          </p:cNvSpPr>
          <p:nvPr/>
        </p:nvSpPr>
        <p:spPr bwMode="auto">
          <a:xfrm>
            <a:off x="73025" y="11334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С кем и кода согласовать проект паспорта безопасности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1860550"/>
            <a:ext cx="7937500" cy="4035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Согласуйте паспорт с руководителями территориальных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ФСБ,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Росгвардии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подразделения вневедомственной охраны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Росгвардии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МЧС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(п. 44 Требований, утв. постановлением Правительства № 1006). 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Согласовать паспорт надо не позже </a:t>
            </a:r>
            <a:r>
              <a:rPr lang="ru-RU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 рабочих дней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того дня, как его подписали.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Составьте сопроводительные письма и направьте каждому органу по очереди оба экземпляра паспорта. 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Отметку о согласовании руководители ведомств должны поставить не позже 10 дней с момента, когда его получили (п. 45 Требований, утв. постановлением Правительства № 1006).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Заголовок 3"/>
          <p:cNvSpPr txBox="1">
            <a:spLocks/>
          </p:cNvSpPr>
          <p:nvPr/>
        </p:nvSpPr>
        <p:spPr bwMode="auto">
          <a:xfrm>
            <a:off x="193675" y="9413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Когда внести в паспорт безопасности изменения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58372" name="Місце для вмісту 2"/>
          <p:cNvSpPr txBox="1">
            <a:spLocks/>
          </p:cNvSpPr>
          <p:nvPr/>
        </p:nvSpPr>
        <p:spPr bwMode="auto">
          <a:xfrm>
            <a:off x="339725" y="1714500"/>
            <a:ext cx="79375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Актуализируйте паспорт безопасности </a:t>
            </a:r>
            <a:r>
              <a:rPr lang="ru-RU" altLang="ru-RU" sz="1600" b="1" u="sng"/>
              <a:t>не реже одного раза в пять лет </a:t>
            </a:r>
            <a:r>
              <a:rPr lang="ru-RU" altLang="ru-RU" sz="1600"/>
              <a:t>(п. 48 Требований, утв. постановлением Правительства № 1006). </a:t>
            </a:r>
          </a:p>
          <a:p>
            <a:endParaRPr lang="ru-RU" altLang="ru-RU" sz="1600"/>
          </a:p>
          <a:p>
            <a:r>
              <a:rPr lang="ru-RU" altLang="ru-RU" sz="1600" b="1"/>
              <a:t>При этом поправьте паспорт раньше, если изменилась:</a:t>
            </a:r>
          </a:p>
          <a:p>
            <a:endParaRPr lang="ru-RU" altLang="ru-RU" sz="1600"/>
          </a:p>
          <a:p>
            <a:r>
              <a:rPr lang="ru-RU" altLang="ru-RU" sz="1600"/>
              <a:t>– общая площадь здания и периметр территории образовательной организации;</a:t>
            </a:r>
          </a:p>
          <a:p>
            <a:r>
              <a:rPr lang="ru-RU" altLang="ru-RU" sz="1600"/>
              <a:t>– количество критических элементов;</a:t>
            </a:r>
          </a:p>
          <a:p>
            <a:r>
              <a:rPr lang="ru-RU" altLang="ru-RU" sz="1600"/>
              <a:t>– меры по инженерно-технической защите, которые выполняются в саду и школе.</a:t>
            </a:r>
          </a:p>
          <a:p>
            <a:endParaRPr lang="ru-RU" altLang="ru-RU" sz="1600"/>
          </a:p>
          <a:p>
            <a:r>
              <a:rPr lang="ru-RU" altLang="ru-RU" sz="1600"/>
              <a:t>Изменения вносите в том же порядке, в котором разрабатывали паспорт. Для этого оформите приложением к каждому паспорту корректировочный лист. На основных экземплярах паспорта укажите дату и причину актуализации, поставьте свою подпись, инициалы и фамилию. Корректировочные листы до утверждения согласуйте с теми же органами, с которыми согласовывали паспорт.</a:t>
            </a:r>
          </a:p>
          <a:p>
            <a:endParaRPr lang="ru-RU" altLang="ru-RU" sz="1600"/>
          </a:p>
          <a:p>
            <a:r>
              <a:rPr lang="ru-RU" altLang="ru-RU" sz="1600" b="1">
                <a:solidFill>
                  <a:srgbClr val="FF0000"/>
                </a:solidFill>
              </a:rPr>
              <a:t>Ситуация: </a:t>
            </a:r>
            <a:r>
              <a:rPr lang="ru-RU" altLang="ru-RU" sz="1600" b="1"/>
              <a:t>надо ли уничтожать старый паспорт безопасности, если утвердили новый?</a:t>
            </a:r>
          </a:p>
          <a:p>
            <a:r>
              <a:rPr lang="ru-RU" altLang="ru-RU" sz="1600" b="1"/>
              <a:t>Нет, не надо.</a:t>
            </a:r>
          </a:p>
          <a:p>
            <a:r>
              <a:rPr lang="ru-RU" altLang="ru-RU" sz="1600" b="1"/>
              <a:t>Если утвердили новую редакцию паспорта безопасности, старые экземпляры храните в течение пяти лет (</a:t>
            </a:r>
            <a:r>
              <a:rPr lang="ru-RU" altLang="ru-RU" sz="1600" b="1" u="sng"/>
              <a:t>п. 50</a:t>
            </a:r>
            <a:r>
              <a:rPr lang="ru-RU" altLang="ru-RU" sz="1600" b="1"/>
              <a:t> Требования, утв. </a:t>
            </a:r>
            <a:r>
              <a:rPr lang="ru-RU" altLang="ru-RU" sz="1600" b="1" u="sng"/>
              <a:t>постановлением Правительства № 1006 </a:t>
            </a:r>
            <a:r>
              <a:rPr lang="ru-RU" altLang="ru-RU" sz="1600" b="1"/>
              <a:t>).</a:t>
            </a:r>
          </a:p>
          <a:p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Заголовок 3"/>
          <p:cNvSpPr txBox="1">
            <a:spLocks/>
          </p:cNvSpPr>
          <p:nvPr/>
        </p:nvSpPr>
        <p:spPr bwMode="auto">
          <a:xfrm>
            <a:off x="-146050" y="1119188"/>
            <a:ext cx="68611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Кого назначить ответственным за антитеррористическую защищенность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59396" name="Місце для вмісту 2"/>
          <p:cNvSpPr txBox="1">
            <a:spLocks/>
          </p:cNvSpPr>
          <p:nvPr/>
        </p:nvSpPr>
        <p:spPr bwMode="auto">
          <a:xfrm>
            <a:off x="214313" y="2135188"/>
            <a:ext cx="580866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Ответственным назначьте любого штатного работника (подп. «а» п. 24 Требований, утв. постановлением Правительства от 02.08.2019 № 1006). </a:t>
            </a:r>
          </a:p>
          <a:p>
            <a:endParaRPr lang="ru-RU" altLang="ru-RU"/>
          </a:p>
          <a:p>
            <a:r>
              <a:rPr lang="ru-RU" altLang="ru-RU"/>
              <a:t>Получите его согласие на дополнительную работу и оформите кадровые документы. Затем организуйте обучение ответственного. </a:t>
            </a:r>
          </a:p>
          <a:p>
            <a:endParaRPr lang="ru-RU" altLang="ru-RU"/>
          </a:p>
          <a:p>
            <a:r>
              <a:rPr lang="ru-RU" altLang="ru-RU"/>
              <a:t>Назначьте его ответственным за хранение паспорта безопасности и иных и иных документов объекта (территории), в том числе служебной информации ограниченного распространения о принимаемых мерах по его антитеррористической защищенности (п. 22 Требований)</a:t>
            </a:r>
          </a:p>
        </p:txBody>
      </p:sp>
      <p:pic>
        <p:nvPicPr>
          <p:cNvPr id="59397" name="Picture 13" descr="https://i09.fotocdn.net/s118/83dc886041f0b651/user_xl/2697885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049463"/>
            <a:ext cx="219551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Заголовок 3"/>
          <p:cNvSpPr txBox="1">
            <a:spLocks/>
          </p:cNvSpPr>
          <p:nvPr/>
        </p:nvSpPr>
        <p:spPr bwMode="auto">
          <a:xfrm>
            <a:off x="339725" y="1149350"/>
            <a:ext cx="7442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Какие документы нужны по антитеррористической защищенности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0420" name="Місце для вмісту 2"/>
          <p:cNvSpPr txBox="1">
            <a:spLocks/>
          </p:cNvSpPr>
          <p:nvPr/>
        </p:nvSpPr>
        <p:spPr bwMode="auto">
          <a:xfrm>
            <a:off x="339725" y="193992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Приказ и положение об ответственном сотруднике за антитеррористическую защищенность;</a:t>
            </a:r>
          </a:p>
          <a:p>
            <a:endParaRPr lang="ru-RU" altLang="ru-RU" sz="1600"/>
          </a:p>
          <a:p>
            <a:r>
              <a:rPr lang="ru-RU" altLang="ru-RU" sz="1600"/>
              <a:t>Паспорт безопасности</a:t>
            </a:r>
          </a:p>
          <a:p>
            <a:endParaRPr lang="ru-RU" altLang="ru-RU" sz="1600"/>
          </a:p>
          <a:p>
            <a:r>
              <a:rPr lang="ru-RU" altLang="ru-RU" sz="1600"/>
              <a:t>План действий по предупреждению и ликвидации ЧС</a:t>
            </a:r>
          </a:p>
          <a:p>
            <a:endParaRPr lang="ru-RU" altLang="ru-RU" sz="1600"/>
          </a:p>
          <a:p>
            <a:r>
              <a:rPr lang="ru-RU" altLang="ru-RU" sz="1600"/>
              <a:t>Документы по обучению</a:t>
            </a:r>
          </a:p>
          <a:p>
            <a:endParaRPr lang="ru-RU" altLang="ru-RU" sz="1600"/>
          </a:p>
          <a:p>
            <a:r>
              <a:rPr lang="ru-RU" altLang="ru-RU" sz="1600"/>
              <a:t>Перечень мероприятий по антитеррористической защищенности</a:t>
            </a:r>
          </a:p>
          <a:p>
            <a:endParaRPr lang="ru-RU" altLang="ru-RU" sz="1600"/>
          </a:p>
          <a:p>
            <a:r>
              <a:rPr lang="ru-RU" altLang="ru-RU" sz="1600"/>
              <a:t>Документы о пропускном и внутриобъектовом режиме</a:t>
            </a:r>
          </a:p>
          <a:p>
            <a:endParaRPr lang="ru-RU" altLang="ru-RU" sz="1600"/>
          </a:p>
          <a:p>
            <a:r>
              <a:rPr lang="ru-RU" altLang="ru-RU" sz="1600"/>
              <a:t>Список автотранспорта образовательной организации и личного транспорта работников, имеющих право на въезд</a:t>
            </a:r>
          </a:p>
          <a:p>
            <a:endParaRPr lang="ru-RU" altLang="ru-RU" sz="1600"/>
          </a:p>
          <a:p>
            <a:r>
              <a:rPr lang="ru-RU" altLang="ru-RU" sz="1600"/>
              <a:t>Список специального автотранспорта, имеющего право на въезд</a:t>
            </a:r>
          </a:p>
          <a:p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Заголовок 3"/>
          <p:cNvSpPr txBox="1">
            <a:spLocks/>
          </p:cNvSpPr>
          <p:nvPr/>
        </p:nvSpPr>
        <p:spPr bwMode="auto">
          <a:xfrm>
            <a:off x="339725" y="9445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обучить мерам антитеррористической защиты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1444" name="Місце для вмісту 2"/>
          <p:cNvSpPr txBox="1">
            <a:spLocks/>
          </p:cNvSpPr>
          <p:nvPr/>
        </p:nvSpPr>
        <p:spPr bwMode="auto">
          <a:xfrm>
            <a:off x="339725" y="1676400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500"/>
              <a:t>Чтобы довести до работников и детей информацию о способах защиты и действиях в условиях угрозы или при совершении теракта, организуйте их обучение и регулярно проводите учения и тренировки по подготовке к действиям при террористическом акте.</a:t>
            </a:r>
          </a:p>
          <a:p>
            <a:endParaRPr lang="ru-RU" altLang="ru-RU" sz="1000"/>
          </a:p>
          <a:p>
            <a:r>
              <a:rPr lang="ru-RU" altLang="ru-RU" sz="1500"/>
              <a:t>Как обучать работников. Организуйте для всех работников образовательной организации пять видов обучения:</a:t>
            </a:r>
          </a:p>
          <a:p>
            <a:r>
              <a:rPr lang="ru-RU" altLang="ru-RU" sz="1500"/>
              <a:t>– индивидуальной работу по вопросам противодействия идеологии терроризма и экстремизма;</a:t>
            </a:r>
          </a:p>
          <a:p>
            <a:r>
              <a:rPr lang="ru-RU" altLang="ru-RU" sz="1500"/>
              <a:t>– обучение действиям в условиях угрозы или совершения теракта;</a:t>
            </a:r>
          </a:p>
          <a:p>
            <a:r>
              <a:rPr lang="ru-RU" altLang="ru-RU" sz="1500"/>
              <a:t>– занятия по минимизации морально-психологических последствий совершения теракта;</a:t>
            </a:r>
          </a:p>
          <a:p>
            <a:r>
              <a:rPr lang="ru-RU" altLang="ru-RU" sz="1500"/>
              <a:t>– подготовку по обнаружению токсичных химикатов, отравляющих веществ и патогенных биологических агентов;</a:t>
            </a:r>
          </a:p>
          <a:p>
            <a:r>
              <a:rPr lang="ru-RU" altLang="ru-RU" sz="1500"/>
              <a:t>– антитеррористические инструктажи.</a:t>
            </a:r>
          </a:p>
          <a:p>
            <a:endParaRPr lang="ru-RU" altLang="ru-RU" sz="1000"/>
          </a:p>
          <a:p>
            <a:r>
              <a:rPr lang="ru-RU" altLang="ru-RU" sz="1500"/>
              <a:t>Такие требования установлены подпунктом «з» пункта 18, подпунктами «в» и «е» пункта 21, подпунктом «в» п. 23, подпунктом «е» пункта 24 Требований, утв. постановлением Правительства № 1006). Для подчиненных, которые работают с информацией ограниченного распространения, дополнительно предусмотрите подготовку и переподготовку работы с такими сведениями.</a:t>
            </a:r>
          </a:p>
          <a:p>
            <a:endParaRPr lang="ru-RU" altLang="ru-RU" sz="1000"/>
          </a:p>
          <a:p>
            <a:r>
              <a:rPr lang="ru-RU" altLang="ru-RU" sz="1500"/>
              <a:t>Требований, как обучать работников, нет. Вы можете обучать работников, как в саду и школе, так и в другой образовательной организации.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Заголовок 3"/>
          <p:cNvSpPr txBox="1">
            <a:spLocks/>
          </p:cNvSpPr>
          <p:nvPr/>
        </p:nvSpPr>
        <p:spPr bwMode="auto">
          <a:xfrm>
            <a:off x="330200" y="1033463"/>
            <a:ext cx="77184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обеспечить взаимодействие с органами безопасности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2468" name="Місце для вмісту 2"/>
          <p:cNvSpPr txBox="1">
            <a:spLocks/>
          </p:cNvSpPr>
          <p:nvPr/>
        </p:nvSpPr>
        <p:spPr bwMode="auto">
          <a:xfrm>
            <a:off x="339725" y="184467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Обяжите ответственного за антитеррористическую защищенность установить личный контакт с представителями территориальных органов ФСБ и Росгвардии (подп. «н» п. 24 требований, утв. постановлением Правительства № 1006). </a:t>
            </a:r>
          </a:p>
          <a:p>
            <a:endParaRPr lang="ru-RU" altLang="ru-RU" sz="1000"/>
          </a:p>
          <a:p>
            <a:r>
              <a:rPr lang="ru-RU" altLang="ru-RU"/>
              <a:t>Затем ежегодно напоминайте работнику согласовывать график проведения совместных тренировок и встреч с представителями органов безопасности. </a:t>
            </a:r>
          </a:p>
          <a:p>
            <a:endParaRPr lang="ru-RU" altLang="ru-RU" sz="1000"/>
          </a:p>
          <a:p>
            <a:r>
              <a:rPr lang="ru-RU" altLang="ru-RU"/>
              <a:t>Также поручите работнику уточнять контакты служб, минимальные и максимальные сроки их прибытия в образовательную организацию.</a:t>
            </a:r>
          </a:p>
        </p:txBody>
      </p:sp>
      <p:pic>
        <p:nvPicPr>
          <p:cNvPr id="6" name="Picture 2" descr="https://avatars.mds.yandex.net/get-pdb/1222673/40029b81-c0ca-4153-b00a-d36a797a504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674" y="4642395"/>
            <a:ext cx="3303266" cy="22156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3"/>
          <p:cNvSpPr txBox="1">
            <a:spLocks/>
          </p:cNvSpPr>
          <p:nvPr/>
        </p:nvSpPr>
        <p:spPr bwMode="auto">
          <a:xfrm>
            <a:off x="457200" y="8667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Нормативные документы </a:t>
            </a:r>
            <a:endParaRPr lang="ru-RU" altLang="ru-RU" sz="1200" b="1"/>
          </a:p>
        </p:txBody>
      </p:sp>
      <p:sp>
        <p:nvSpPr>
          <p:cNvPr id="17412" name="Місце для вмісту 2"/>
          <p:cNvSpPr txBox="1">
            <a:spLocks/>
          </p:cNvSpPr>
          <p:nvPr/>
        </p:nvSpPr>
        <p:spPr bwMode="auto">
          <a:xfrm>
            <a:off x="457200" y="2114550"/>
            <a:ext cx="78581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b="1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rgbClr val="1C1C1C"/>
                </a:solidFill>
              </a:rPr>
              <a:t>Постановление Правительства РФ от 25 декабря 2013 г. N 1244</a:t>
            </a:r>
            <a:br>
              <a:rPr lang="ru-RU" altLang="ru-RU" b="1">
                <a:solidFill>
                  <a:srgbClr val="1C1C1C"/>
                </a:solidFill>
              </a:rPr>
            </a:br>
            <a:r>
              <a:rPr lang="ru-RU" altLang="ru-RU" b="1">
                <a:solidFill>
                  <a:srgbClr val="1C1C1C"/>
                </a:solidFill>
              </a:rPr>
              <a:t>"Об антитеррористической защищенности объектов (территорий)"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b="1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rgbClr val="1C1C1C"/>
                </a:solidFill>
              </a:rPr>
              <a:t>Постановление Правительства РФ от 2 августа 2019 г. № 1006 “Об утверждении требований к антитеррористической защищенности объектов (территорий) Министерства просвещения Российской Федерации и объектов (территорий), относящихся к сфере деятельности Министерства просвещения Российской Федерации, и формы паспорта безопасности этих объектов (территорий)”</a:t>
            </a:r>
            <a:endParaRPr lang="ru-RU" altLang="ru-RU" sz="2000">
              <a:solidFill>
                <a:srgbClr val="898989"/>
              </a:solidFill>
            </a:endParaRP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444500" y="1582738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Федеральный закон "О защите населения и территорий от чрезвычайных ситуаций природного и техногенного характера" от 21.12.1994 N 68-ФЗ</a:t>
            </a: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561975" y="5376863"/>
            <a:ext cx="762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Письмо Министерства просвещения РФ от 11 мая 2021 г. N СК-123/07 “Об усилении мер безопасности”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Заголовок 3"/>
          <p:cNvSpPr txBox="1">
            <a:spLocks/>
          </p:cNvSpPr>
          <p:nvPr/>
        </p:nvSpPr>
        <p:spPr bwMode="auto">
          <a:xfrm>
            <a:off x="-79375" y="1119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обезопасить информационные ресурсы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3492" name="Місце для вмісту 2"/>
          <p:cNvSpPr txBox="1">
            <a:spLocks/>
          </p:cNvSpPr>
          <p:nvPr/>
        </p:nvSpPr>
        <p:spPr bwMode="auto">
          <a:xfrm>
            <a:off x="339725" y="2112963"/>
            <a:ext cx="45640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Обезопасить локальную сеть и компьютеры от несанкционированного доступа поручите ответственному за информационную безопасность (подп. «е» п. 18, подп. «к» п. 24 Требований, утв. постановлением Правительства № 1006). </a:t>
            </a:r>
          </a:p>
          <a:p>
            <a:endParaRPr lang="ru-RU" altLang="ru-RU" sz="2000"/>
          </a:p>
          <a:p>
            <a:r>
              <a:rPr lang="ru-RU" altLang="ru-RU" sz="2000"/>
              <a:t>Контролируйте, чтобы ответственный регулярно реализовал защитные меры. </a:t>
            </a:r>
          </a:p>
          <a:p>
            <a:endParaRPr lang="ru-RU" altLang="ru-RU" sz="2000"/>
          </a:p>
          <a:p>
            <a:r>
              <a:rPr lang="ru-RU" altLang="ru-RU" sz="2000"/>
              <a:t>Например, установил на компьютеры антивирусные программы и сложные пароли</a:t>
            </a:r>
          </a:p>
        </p:txBody>
      </p:sp>
      <p:pic>
        <p:nvPicPr>
          <p:cNvPr id="63493" name="Picture 2" descr="http://gimnazia13.edu.kchgov.ru/uploads/1751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03525"/>
            <a:ext cx="35401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Заголовок 3"/>
          <p:cNvSpPr txBox="1">
            <a:spLocks/>
          </p:cNvSpPr>
          <p:nvPr/>
        </p:nvSpPr>
        <p:spPr bwMode="auto">
          <a:xfrm>
            <a:off x="198438" y="98583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Как защитить служебную информацию ограниченного распространения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64516" name="Місце для вмісту 2"/>
          <p:cNvSpPr txBox="1">
            <a:spLocks/>
          </p:cNvSpPr>
          <p:nvPr/>
        </p:nvSpPr>
        <p:spPr bwMode="auto">
          <a:xfrm>
            <a:off x="198438" y="1812925"/>
            <a:ext cx="793591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Ограничьте доступ ко всей служебной информации по антитеррористической защищенности образовательной организации (п. 22 Требований, утв. постановлением Правительства № 1006). </a:t>
            </a:r>
          </a:p>
          <a:p>
            <a:endParaRPr lang="ru-RU" altLang="ru-RU" sz="1600"/>
          </a:p>
          <a:p>
            <a:r>
              <a:rPr lang="ru-RU" altLang="ru-RU" sz="1600"/>
              <a:t>Для этого поставьте на документах пометку «Для служебного пользования». Их бумажные версии храните в сейфе или помещении, куда могут входить только определенные работники. </a:t>
            </a:r>
          </a:p>
          <a:p>
            <a:endParaRPr lang="ru-RU" altLang="ru-RU" sz="1600"/>
          </a:p>
          <a:p>
            <a:r>
              <a:rPr lang="ru-RU" altLang="ru-RU" sz="1600"/>
              <a:t>Информацию, которую храните в электронном виде, защите паролями. Контролируйте, чтобы работники не размещали защищенные данные в интернете и в общем доступе в локальной компьютерной сети.</a:t>
            </a:r>
          </a:p>
          <a:p>
            <a:endParaRPr lang="ru-RU" altLang="ru-RU" sz="1600"/>
          </a:p>
          <a:p>
            <a:r>
              <a:rPr lang="ru-RU" altLang="ru-RU" sz="1600"/>
              <a:t>Приказом назначьте ответственного за хранение документов и определите перечень лиц, допущенных к информации ограниченного доступа. Обучите подчиненных работе с такой информацией. Поручите ответственному выдавать документы работникам только по служебной необходимости. Чтобы проконтролировать допуск к информации, вручите ответственному работнику журнал и обяжите отмечать, кто, когда и зачем взял бумаги.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5540" name="Прямоугольник 2"/>
          <p:cNvSpPr>
            <a:spLocks noChangeArrowheads="1"/>
          </p:cNvSpPr>
          <p:nvPr/>
        </p:nvSpPr>
        <p:spPr bwMode="auto">
          <a:xfrm>
            <a:off x="638175" y="1657350"/>
            <a:ext cx="74295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b="1"/>
              <a:t>Письмо Министерства просвещения РФ от 11 мая 2021 г. N СК-123/07 “Об усилении мер безопасности”</a:t>
            </a:r>
          </a:p>
        </p:txBody>
      </p:sp>
      <p:sp>
        <p:nvSpPr>
          <p:cNvPr id="65541" name="Прямоугольник 3"/>
          <p:cNvSpPr>
            <a:spLocks noChangeArrowheads="1"/>
          </p:cNvSpPr>
          <p:nvPr/>
        </p:nvSpPr>
        <p:spPr bwMode="auto">
          <a:xfrm>
            <a:off x="638175" y="2579688"/>
            <a:ext cx="754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Антикризисный план должен включать в себя следующие блоки:</a:t>
            </a:r>
          </a:p>
          <a:p>
            <a:endParaRPr lang="ru-RU"/>
          </a:p>
          <a:p>
            <a:r>
              <a:rPr lang="ru-RU"/>
              <a:t>-организационный (кто будет отвечать за планирование и порядок действий в ЧС);</a:t>
            </a:r>
          </a:p>
          <a:p>
            <a:endParaRPr lang="ru-RU"/>
          </a:p>
          <a:p>
            <a:r>
              <a:rPr lang="ru-RU"/>
              <a:t>-методический (выявляются критерии для оценки эффективности работы);</a:t>
            </a:r>
          </a:p>
          <a:p>
            <a:endParaRPr lang="ru-RU"/>
          </a:p>
          <a:p>
            <a:r>
              <a:rPr lang="ru-RU"/>
              <a:t>-ресурсный (материально-технические и кадровые вопросы).</a:t>
            </a:r>
          </a:p>
        </p:txBody>
      </p:sp>
      <p:sp>
        <p:nvSpPr>
          <p:cNvPr id="65542" name="Прямоугольник 4"/>
          <p:cNvSpPr>
            <a:spLocks noChangeArrowheads="1"/>
          </p:cNvSpPr>
          <p:nvPr/>
        </p:nvSpPr>
        <p:spPr bwMode="auto">
          <a:xfrm>
            <a:off x="585788" y="5000625"/>
            <a:ext cx="7648575" cy="150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b="1"/>
              <a:t>Федеральный закон "О защите населения и территорий от чрезвычайных ситуаций природного и техногенного характера" от 21.12.1994 N 68-ФЗ</a:t>
            </a:r>
          </a:p>
          <a:p>
            <a:pPr algn="just"/>
            <a:r>
              <a:rPr lang="ru-RU" sz="1600" i="1"/>
              <a:t>Статья 14. Обязанности организаций в области защиты населения и территорий от чрезвычайных ситуаций</a:t>
            </a:r>
          </a:p>
          <a:p>
            <a:pPr algn="just"/>
            <a:r>
              <a:rPr lang="ru-RU" sz="1200"/>
              <a:t>а) планировать и осуществлять необходимые меры в области защиты работников организаций и подведомственных объектов производственного и социального назначения от чрезвычайных ситуаций;</a:t>
            </a:r>
            <a:endParaRPr lang="ru-RU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3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6563" name="Прямоугольник 4"/>
          <p:cNvSpPr>
            <a:spLocks noChangeArrowheads="1"/>
          </p:cNvSpPr>
          <p:nvPr/>
        </p:nvSpPr>
        <p:spPr bwMode="auto">
          <a:xfrm>
            <a:off x="1409700" y="2536825"/>
            <a:ext cx="57531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Паспорт безопасности </a:t>
            </a:r>
            <a:r>
              <a:rPr lang="en-US" sz="2000" b="1"/>
              <a:t> </a:t>
            </a:r>
            <a:r>
              <a:rPr lang="ru-RU" sz="2000" b="1"/>
              <a:t>ОО</a:t>
            </a:r>
          </a:p>
        </p:txBody>
      </p:sp>
      <p:sp>
        <p:nvSpPr>
          <p:cNvPr id="66564" name="Прямоугольник 5"/>
          <p:cNvSpPr>
            <a:spLocks noChangeArrowheads="1"/>
          </p:cNvSpPr>
          <p:nvPr/>
        </p:nvSpPr>
        <p:spPr bwMode="auto">
          <a:xfrm>
            <a:off x="1409700" y="3198813"/>
            <a:ext cx="2724150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План действий по предупреждению и ликвидации ЧС</a:t>
            </a:r>
          </a:p>
        </p:txBody>
      </p:sp>
      <p:sp>
        <p:nvSpPr>
          <p:cNvPr id="66565" name="Прямоугольник 6"/>
          <p:cNvSpPr>
            <a:spLocks noChangeArrowheads="1"/>
          </p:cNvSpPr>
          <p:nvPr/>
        </p:nvSpPr>
        <p:spPr bwMode="auto">
          <a:xfrm>
            <a:off x="4421188" y="3181350"/>
            <a:ext cx="2741612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Антикризисный план действий в ЧС</a:t>
            </a:r>
          </a:p>
          <a:p>
            <a:pPr algn="ctr"/>
            <a:endParaRPr lang="ru-RU" b="1"/>
          </a:p>
        </p:txBody>
      </p:sp>
      <p:sp>
        <p:nvSpPr>
          <p:cNvPr id="66566" name="Прямоугольник 7"/>
          <p:cNvSpPr>
            <a:spLocks noChangeArrowheads="1"/>
          </p:cNvSpPr>
          <p:nvPr/>
        </p:nvSpPr>
        <p:spPr bwMode="auto">
          <a:xfrm>
            <a:off x="1409700" y="1739900"/>
            <a:ext cx="57531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Акт обследования и категорирования</a:t>
            </a:r>
          </a:p>
        </p:txBody>
      </p:sp>
      <p:sp>
        <p:nvSpPr>
          <p:cNvPr id="66567" name="Прямоугольник 8"/>
          <p:cNvSpPr>
            <a:spLocks noChangeArrowheads="1"/>
          </p:cNvSpPr>
          <p:nvPr/>
        </p:nvSpPr>
        <p:spPr bwMode="auto">
          <a:xfrm>
            <a:off x="1409700" y="4494213"/>
            <a:ext cx="57531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Учения, тренировки</a:t>
            </a:r>
          </a:p>
        </p:txBody>
      </p:sp>
      <p:cxnSp>
        <p:nvCxnSpPr>
          <p:cNvPr id="11" name="Прямая со стрелкой 10"/>
          <p:cNvCxnSpPr>
            <a:stCxn id="66566" idx="2"/>
            <a:endCxn id="66563" idx="0"/>
          </p:cNvCxnSpPr>
          <p:nvPr/>
        </p:nvCxnSpPr>
        <p:spPr>
          <a:xfrm>
            <a:off x="4286250" y="2139950"/>
            <a:ext cx="0" cy="396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19700" y="2930525"/>
            <a:ext cx="0" cy="2508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68775" y="3622675"/>
            <a:ext cx="233363" cy="95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35563" y="4121150"/>
            <a:ext cx="0" cy="3730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2" name="Прямоугольник 22"/>
          <p:cNvSpPr>
            <a:spLocks noChangeArrowheads="1"/>
          </p:cNvSpPr>
          <p:nvPr/>
        </p:nvSpPr>
        <p:spPr bwMode="auto">
          <a:xfrm>
            <a:off x="654050" y="5319713"/>
            <a:ext cx="7534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/>
              <a:t>Приказ МЧС России от 29 июля 2020 г. № 565 "Об утверждении Инструкции по подготовке и проведению учений и тренировок по гражданской обороне, защите населения от чрезвычайных ситуаций природного и техногенного характера, обеспечению пожарной безопасности и безопасности людей на водных объектах"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/api/doc/v1/image/-27406284?moduleId=118&amp;id=86472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519112" y="1500185"/>
            <a:ext cx="7462838" cy="471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3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2" y="1371660"/>
            <a:ext cx="7524746" cy="51109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3"/>
          <p:cNvSpPr>
            <a:spLocks noChangeArrowheads="1"/>
          </p:cNvSpPr>
          <p:nvPr/>
        </p:nvSpPr>
        <p:spPr bwMode="auto">
          <a:xfrm>
            <a:off x="523875" y="94297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9635" name="Прямоугольник 4"/>
          <p:cNvSpPr>
            <a:spLocks noChangeArrowheads="1"/>
          </p:cNvSpPr>
          <p:nvPr/>
        </p:nvSpPr>
        <p:spPr bwMode="auto">
          <a:xfrm>
            <a:off x="447675" y="1843088"/>
            <a:ext cx="7810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Каждый блок формируется с учетом и в зависимости от следующих факторов:</a:t>
            </a:r>
          </a:p>
          <a:p>
            <a:endParaRPr lang="ru-RU" sz="1400"/>
          </a:p>
          <a:p>
            <a:pPr>
              <a:lnSpc>
                <a:spcPct val="150000"/>
              </a:lnSpc>
            </a:pPr>
            <a:r>
              <a:rPr lang="ru-RU" sz="1400"/>
              <a:t>типов чрезвычайных ситуаций;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признаки определяют кризисный характер этих событий;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каков алгоритм действий;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каким образом и по каким критериям определять и сортировать медицинскую и психологическую травмы;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 выявить учащихся и сотрудников, которым может потребоваться последующая консультация;</a:t>
            </a:r>
          </a:p>
          <a:p>
            <a:pPr>
              <a:lnSpc>
                <a:spcPct val="150000"/>
              </a:lnSpc>
            </a:pPr>
            <a:r>
              <a:rPr lang="ru-RU" sz="1400"/>
              <a:t>порядок действий в отношении обучающихся, сотрудников, родителей, СМИ;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дополнительные, внешние ресурсы могут быть использованы и каким образом;</a:t>
            </a:r>
          </a:p>
          <a:p>
            <a:pPr>
              <a:lnSpc>
                <a:spcPct val="150000"/>
              </a:lnSpc>
            </a:pPr>
            <a:r>
              <a:rPr lang="ru-RU" sz="1400"/>
              <a:t>кто будет оценивать эффективность действий и необходимость доработки и изменения кризисного плана;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обучающие тренинги для сотрудников необходимо провести;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 будет происходить информирование о кризисной ситуации и плане действий в самой образовательной организации.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3"/>
          <p:cNvSpPr>
            <a:spLocks noChangeArrowheads="1"/>
          </p:cNvSpPr>
          <p:nvPr/>
        </p:nvSpPr>
        <p:spPr bwMode="auto">
          <a:xfrm>
            <a:off x="461963" y="1838325"/>
            <a:ext cx="77819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/>
              <a:t>Каждый член такой команды должен знать:</a:t>
            </a:r>
          </a:p>
          <a:p>
            <a:endParaRPr lang="ru-RU" sz="1600" b="1"/>
          </a:p>
          <a:p>
            <a:pPr>
              <a:lnSpc>
                <a:spcPct val="150000"/>
              </a:lnSpc>
            </a:pPr>
            <a:r>
              <a:rPr lang="ru-RU" sz="1600"/>
              <a:t>кто отвечает за оповещение всех членов команды при необходимости;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регулирует и выстраивает системы коммуникации;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и каким образом обеспечивает контроль слухов;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обеспечивает первую помощь (психологическую, социальную и медицинскую), взаимодействует со СМИ;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обеспечивает эвакуацию и перевозку;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проводит индивидуальное и групповое консультирование;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планирует и проводит работу с последствиями кризисной ситуации.</a:t>
            </a:r>
          </a:p>
        </p:txBody>
      </p:sp>
      <p:sp>
        <p:nvSpPr>
          <p:cNvPr id="70659" name="Прямоугольник 4"/>
          <p:cNvSpPr>
            <a:spLocks noChangeArrowheads="1"/>
          </p:cNvSpPr>
          <p:nvPr/>
        </p:nvSpPr>
        <p:spPr bwMode="auto">
          <a:xfrm>
            <a:off x="523875" y="94297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51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Название 1"/>
          <p:cNvSpPr txBox="1">
            <a:spLocks/>
          </p:cNvSpPr>
          <p:nvPr/>
        </p:nvSpPr>
        <p:spPr bwMode="auto">
          <a:xfrm>
            <a:off x="520700" y="2590800"/>
            <a:ext cx="810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1558925" y="895350"/>
            <a:ext cx="558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Основные причины и факторы ЧС </a:t>
            </a:r>
            <a:endParaRPr lang="ru-RU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8" y="2089150"/>
            <a:ext cx="7191375" cy="690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К ЧС, как правило, приводит не одна причина,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а цепь соответствующих предпосылок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632200"/>
            <a:ext cx="7334250" cy="1135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800" b="1" dirty="0">
                <a:latin typeface="+mn-lt"/>
              </a:rPr>
              <a:t>Инициаторами и звеньями такой цепи служат ошибки людей, отказы оборудования и/или нерасчетные воздействия на них извне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3"/>
          <p:cNvSpPr txBox="1">
            <a:spLocks/>
          </p:cNvSpPr>
          <p:nvPr/>
        </p:nvSpPr>
        <p:spPr bwMode="auto">
          <a:xfrm>
            <a:off x="457200" y="635000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Уровни террористической угрозы</a:t>
            </a:r>
          </a:p>
        </p:txBody>
      </p:sp>
      <p:sp>
        <p:nvSpPr>
          <p:cNvPr id="19460" name="Місце для вмісту 2"/>
          <p:cNvSpPr txBox="1">
            <a:spLocks/>
          </p:cNvSpPr>
          <p:nvPr/>
        </p:nvSpPr>
        <p:spPr bwMode="auto">
          <a:xfrm>
            <a:off x="454025" y="6121400"/>
            <a:ext cx="76009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200" b="1"/>
              <a:t>Указ Президента Российской Федерации от 14 июня 2012 г. № 851 "О порядке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государства"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69988"/>
            <a:ext cx="694372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3"/>
          <p:cNvSpPr txBox="1">
            <a:spLocks/>
          </p:cNvSpPr>
          <p:nvPr/>
        </p:nvSpPr>
        <p:spPr bwMode="auto">
          <a:xfrm>
            <a:off x="457200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Категорирование объектов и порядок его проведения </a:t>
            </a:r>
            <a:endParaRPr lang="ru-RU" altLang="ru-RU" sz="1200" b="1"/>
          </a:p>
        </p:txBody>
      </p:sp>
      <p:sp>
        <p:nvSpPr>
          <p:cNvPr id="20484" name="Місце для вмісту 2"/>
          <p:cNvSpPr txBox="1">
            <a:spLocks/>
          </p:cNvSpPr>
          <p:nvPr/>
        </p:nvSpPr>
        <p:spPr bwMode="auto">
          <a:xfrm>
            <a:off x="644525" y="1724025"/>
            <a:ext cx="76485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1C1C1C"/>
                </a:solidFill>
              </a:rPr>
              <a:t>Школы обязаны провести категорирование и составить паспорт безопасности!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644525" y="2609850"/>
            <a:ext cx="7648575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b="1"/>
              <a:t>Категорирование </a:t>
            </a:r>
            <a:r>
              <a:rPr lang="ru-RU" altLang="ru-RU" sz="2000"/>
              <a:t>- установление дифференцированных требований к обеспечению антитеррористической защищенности объектов (территорий) с учетом степени угрозы совершения террористического акта и возможных последствий его совершения и на основании оценки состояния защищенности объектов (территорий), их значимости для инфраструктуры и жизнеобеспечения и степени потенциальной опасности совершения террористического акта.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979738" y="5164138"/>
            <a:ext cx="318452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662613"/>
            <a:ext cx="178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570163" y="5657850"/>
            <a:ext cx="1757362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/>
              <a:t>2-я категория опасности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4468813" y="5662613"/>
            <a:ext cx="1916112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/>
              <a:t>3-я категория опасности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6511925" y="5649913"/>
            <a:ext cx="1781175" cy="52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FF0000"/>
                </a:solidFill>
              </a:rPr>
              <a:t>4-я категория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action-obrazovan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3"/>
          <p:cNvSpPr txBox="1">
            <a:spLocks/>
          </p:cNvSpPr>
          <p:nvPr/>
        </p:nvSpPr>
        <p:spPr bwMode="auto">
          <a:xfrm>
            <a:off x="185738" y="8905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Состав комиссии</a:t>
            </a:r>
            <a:endParaRPr lang="ru-RU" altLang="ru-RU" sz="1200" b="1"/>
          </a:p>
        </p:txBody>
      </p:sp>
      <p:sp>
        <p:nvSpPr>
          <p:cNvPr id="21508" name="Місце для вмісту 2"/>
          <p:cNvSpPr txBox="1">
            <a:spLocks/>
          </p:cNvSpPr>
          <p:nvPr/>
        </p:nvSpPr>
        <p:spPr bwMode="auto">
          <a:xfrm>
            <a:off x="339725" y="1738313"/>
            <a:ext cx="79216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-руководитель органа (организации), являющегося правообладателем объекта (территории)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-работники органа (организации), являющегося правообладателем объекта (территории)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безопасности (ФСБ России),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Федеральной службы войск национальной гвардии Российской Федерации или подразделения вневедомственной охраны войск национальной гвардии Российской Федерации,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МЧС России.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1C1C1C"/>
                </a:solidFill>
              </a:rPr>
              <a:t>Комиссию возглавляет руководитель органа (организации), являющегося правообладателем объекта (территории), или уполномоченное им лицо (далее - председатель комиссии).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i="1">
                <a:solidFill>
                  <a:srgbClr val="1C1C1C"/>
                </a:solidFill>
              </a:rPr>
              <a:t>К работе комиссии могут привлекаться эксперты из числа работников специализированных организаций, имеющих право осуществлять экспертизу безопасности объекта (территории).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2964</Words>
  <Application>Microsoft Office PowerPoint</Application>
  <PresentationFormat>Экран (4:3)</PresentationFormat>
  <Paragraphs>566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Оксана А. Бухвостова</cp:lastModifiedBy>
  <cp:revision>99</cp:revision>
  <dcterms:created xsi:type="dcterms:W3CDTF">2015-07-30T04:41:32Z</dcterms:created>
  <dcterms:modified xsi:type="dcterms:W3CDTF">2021-05-24T10:19:53Z</dcterms:modified>
</cp:coreProperties>
</file>